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1" r:id="rId3"/>
    <p:sldId id="266" r:id="rId4"/>
    <p:sldId id="262" r:id="rId5"/>
    <p:sldId id="263" r:id="rId6"/>
    <p:sldId id="267" r:id="rId7"/>
    <p:sldId id="264" r:id="rId8"/>
    <p:sldId id="268" r:id="rId9"/>
    <p:sldId id="265" r:id="rId10"/>
    <p:sldId id="269"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49" autoAdjust="0"/>
  </p:normalViewPr>
  <p:slideViewPr>
    <p:cSldViewPr snapToGrid="0">
      <p:cViewPr varScale="1">
        <p:scale>
          <a:sx n="72" d="100"/>
          <a:sy n="72" d="100"/>
        </p:scale>
        <p:origin x="63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7068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775476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78123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2270653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41887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187371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26668964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512593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3276843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70323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0B35DFE-8495-42F1-8176-CA38568C8BD2}" type="datetimeFigureOut">
              <a:rPr lang="ar-IQ" smtClean="0"/>
              <a:t>27/03/1439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2613484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0B35DFE-8495-42F1-8176-CA38568C8BD2}" type="datetimeFigureOut">
              <a:rPr lang="ar-IQ" smtClean="0"/>
              <a:t>27/03/1439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4191000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0B35DFE-8495-42F1-8176-CA38568C8BD2}" type="datetimeFigureOut">
              <a:rPr lang="ar-IQ" smtClean="0"/>
              <a:t>27/03/1439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45448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35DFE-8495-42F1-8176-CA38568C8BD2}" type="datetimeFigureOut">
              <a:rPr lang="ar-IQ" smtClean="0"/>
              <a:t>27/03/1439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2438175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B35DFE-8495-42F1-8176-CA38568C8BD2}" type="datetimeFigureOut">
              <a:rPr lang="ar-IQ" smtClean="0"/>
              <a:t>27/03/1439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885910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68BD5CB-FED9-4E4C-908C-01E7EB1D7D8E}" type="slidenum">
              <a:rPr lang="ar-IQ" smtClean="0"/>
              <a:t>‹#›</a:t>
            </a:fld>
            <a:endParaRPr lang="ar-IQ"/>
          </a:p>
        </p:txBody>
      </p:sp>
      <p:sp>
        <p:nvSpPr>
          <p:cNvPr id="5" name="Date Placeholder 4"/>
          <p:cNvSpPr>
            <a:spLocks noGrp="1"/>
          </p:cNvSpPr>
          <p:nvPr>
            <p:ph type="dt" sz="half" idx="10"/>
          </p:nvPr>
        </p:nvSpPr>
        <p:spPr/>
        <p:txBody>
          <a:bodyPr/>
          <a:lstStyle/>
          <a:p>
            <a:fld id="{50B35DFE-8495-42F1-8176-CA38568C8BD2}" type="datetimeFigureOut">
              <a:rPr lang="ar-IQ" smtClean="0"/>
              <a:t>27/03/1439</a:t>
            </a:fld>
            <a:endParaRPr lang="ar-IQ"/>
          </a:p>
        </p:txBody>
      </p:sp>
    </p:spTree>
    <p:extLst>
      <p:ext uri="{BB962C8B-B14F-4D97-AF65-F5344CB8AC3E}">
        <p14:creationId xmlns:p14="http://schemas.microsoft.com/office/powerpoint/2010/main" val="3663898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0B35DFE-8495-42F1-8176-CA38568C8BD2}" type="datetimeFigureOut">
              <a:rPr lang="ar-IQ" smtClean="0"/>
              <a:t>27/03/1439</a:t>
            </a:fld>
            <a:endParaRPr lang="ar-IQ"/>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68BD5CB-FED9-4E4C-908C-01E7EB1D7D8E}" type="slidenum">
              <a:rPr lang="ar-IQ" smtClean="0"/>
              <a:t>‹#›</a:t>
            </a:fld>
            <a:endParaRPr lang="ar-IQ"/>
          </a:p>
        </p:txBody>
      </p:sp>
    </p:spTree>
    <p:extLst>
      <p:ext uri="{BB962C8B-B14F-4D97-AF65-F5344CB8AC3E}">
        <p14:creationId xmlns:p14="http://schemas.microsoft.com/office/powerpoint/2010/main" val="77261227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en-US" dirty="0"/>
              <a:t>HYDROLOGY</a:t>
            </a:r>
            <a:endParaRPr lang="ar-IQ" dirty="0"/>
          </a:p>
        </p:txBody>
      </p:sp>
      <p:sp>
        <p:nvSpPr>
          <p:cNvPr id="3" name="Subtitle 2"/>
          <p:cNvSpPr>
            <a:spLocks noGrp="1"/>
          </p:cNvSpPr>
          <p:nvPr>
            <p:ph type="subTitle" idx="1"/>
          </p:nvPr>
        </p:nvSpPr>
        <p:spPr/>
        <p:txBody>
          <a:bodyPr>
            <a:noAutofit/>
          </a:bodyPr>
          <a:lstStyle/>
          <a:p>
            <a:pPr algn="l" rtl="0"/>
            <a:r>
              <a:rPr lang="en-US" sz="3200" dirty="0"/>
              <a:t>Ground Water and wells </a:t>
            </a:r>
            <a:r>
              <a:rPr lang="en-US" sz="3200"/>
              <a:t>part 2</a:t>
            </a:r>
            <a:endParaRPr lang="en-US" sz="3200" dirty="0"/>
          </a:p>
          <a:p>
            <a:pPr algn="l" rtl="0"/>
            <a:r>
              <a:rPr lang="en-US" sz="3200" dirty="0"/>
              <a:t>Yasir Alrubaye</a:t>
            </a:r>
            <a:endParaRPr lang="ar-IQ" sz="3200" dirty="0"/>
          </a:p>
        </p:txBody>
      </p:sp>
      <p:pic>
        <p:nvPicPr>
          <p:cNvPr id="4" name="Picture 3">
            <a:extLst>
              <a:ext uri="{FF2B5EF4-FFF2-40B4-BE49-F238E27FC236}">
                <a16:creationId xmlns:a16="http://schemas.microsoft.com/office/drawing/2014/main" id="{96D034C4-CA0F-4EE6-81C2-26A48B8AE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5442" y="202592"/>
            <a:ext cx="2590185" cy="2604575"/>
          </a:xfrm>
          <a:prstGeom prst="rect">
            <a:avLst/>
          </a:prstGeom>
        </p:spPr>
      </p:pic>
    </p:spTree>
    <p:extLst>
      <p:ext uri="{BB962C8B-B14F-4D97-AF65-F5344CB8AC3E}">
        <p14:creationId xmlns:p14="http://schemas.microsoft.com/office/powerpoint/2010/main" val="3245831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2F29EB8-93B6-4ABF-AA8C-B6712CCA51C0}"/>
              </a:ext>
            </a:extLst>
          </p:cNvPr>
          <p:cNvSpPr>
            <a:spLocks noGrp="1"/>
          </p:cNvSpPr>
          <p:nvPr>
            <p:ph idx="1"/>
          </p:nvPr>
        </p:nvSpPr>
        <p:spPr>
          <a:xfrm>
            <a:off x="677334" y="609601"/>
            <a:ext cx="8596668" cy="5431762"/>
          </a:xfrm>
        </p:spPr>
        <p:txBody>
          <a:bodyPr>
            <a:normAutofit lnSpcReduction="10000"/>
          </a:bodyPr>
          <a:lstStyle/>
          <a:p>
            <a:pPr marL="0" indent="0" algn="just" rtl="0">
              <a:buNone/>
            </a:pPr>
            <a:r>
              <a:rPr lang="en-US" sz="4000" dirty="0">
                <a:solidFill>
                  <a:srgbClr val="FF0000"/>
                </a:solidFill>
              </a:rPr>
              <a:t>Example</a:t>
            </a:r>
            <a:r>
              <a:rPr lang="en-US" sz="4000" dirty="0"/>
              <a:t>: A 0.5 m diameter well (200 m from river) is pumping at rate of 0.04 m</a:t>
            </a:r>
            <a:r>
              <a:rPr lang="en-US" sz="4000" baseline="30000" dirty="0"/>
              <a:t>3</a:t>
            </a:r>
            <a:r>
              <a:rPr lang="en-US" sz="4000" dirty="0"/>
              <a:t>/s from a confined aquifer. The aquifer proprieties are: T = 432 m</a:t>
            </a:r>
            <a:r>
              <a:rPr lang="en-US" sz="4000" baseline="30000" dirty="0"/>
              <a:t>2</a:t>
            </a:r>
            <a:r>
              <a:rPr lang="en-US" sz="4000" dirty="0"/>
              <a:t>/day &amp; S = 4 * 10</a:t>
            </a:r>
            <a:r>
              <a:rPr lang="en-US" sz="4000" baseline="30000" dirty="0"/>
              <a:t>-4</a:t>
            </a:r>
            <a:r>
              <a:rPr lang="en-US" sz="4000" dirty="0"/>
              <a:t>. Calculate the dropdown in an observation well point (o) after 8 </a:t>
            </a:r>
            <a:r>
              <a:rPr lang="en-US" sz="4000"/>
              <a:t>hr </a:t>
            </a:r>
            <a:r>
              <a:rPr lang="en-US" sz="4000" dirty="0"/>
              <a:t>of pumping (as shown in figure below)</a:t>
            </a:r>
            <a:endParaRPr lang="ar-IQ" sz="4000" dirty="0"/>
          </a:p>
        </p:txBody>
      </p:sp>
    </p:spTree>
    <p:extLst>
      <p:ext uri="{BB962C8B-B14F-4D97-AF65-F5344CB8AC3E}">
        <p14:creationId xmlns:p14="http://schemas.microsoft.com/office/powerpoint/2010/main" val="1421556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09BFE-9453-4298-B41C-C071749D977F}"/>
              </a:ext>
            </a:extLst>
          </p:cNvPr>
          <p:cNvSpPr>
            <a:spLocks noGrp="1"/>
          </p:cNvSpPr>
          <p:nvPr>
            <p:ph type="title"/>
          </p:nvPr>
        </p:nvSpPr>
        <p:spPr>
          <a:xfrm>
            <a:off x="677333" y="609600"/>
            <a:ext cx="9155983" cy="1320800"/>
          </a:xfrm>
        </p:spPr>
        <p:txBody>
          <a:bodyPr>
            <a:normAutofit fontScale="90000"/>
          </a:bodyPr>
          <a:lstStyle/>
          <a:p>
            <a:r>
              <a:rPr lang="en-US" dirty="0"/>
              <a:t>Multiple wells and super position (steady state).</a:t>
            </a:r>
            <a:br>
              <a:rPr lang="en-US" dirty="0"/>
            </a:br>
            <a:endParaRPr lang="ar-IQ"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C0FF638-ADBD-4111-A5C9-9B1C35EA0E0B}"/>
                  </a:ext>
                </a:extLst>
              </p:cNvPr>
              <p:cNvSpPr>
                <a:spLocks noGrp="1"/>
              </p:cNvSpPr>
              <p:nvPr>
                <p:ph sz="half" idx="1"/>
              </p:nvPr>
            </p:nvSpPr>
            <p:spPr>
              <a:xfrm>
                <a:off x="825043" y="1270000"/>
                <a:ext cx="8860561" cy="1876839"/>
              </a:xfrm>
            </p:spPr>
            <p:txBody>
              <a:bodyPr/>
              <a:lstStyle/>
              <a:p>
                <a:pPr marL="0" indent="0" algn="l" rtl="0">
                  <a:buNone/>
                </a:pPr>
                <a:r>
                  <a:rPr lang="en-US" sz="2400" dirty="0"/>
                  <a:t>The head distribution between pumping and recharging wells can be written as:</a:t>
                </a:r>
              </a:p>
              <a:p>
                <a:pPr marL="0" indent="0" algn="l" rtl="0">
                  <a:buNone/>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𝑝</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𝑤𝑜</m:t>
                          </m:r>
                        </m:sub>
                      </m:sSub>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𝑄</m:t>
                          </m:r>
                        </m:num>
                        <m:den>
                          <m:r>
                            <a:rPr lang="en-US" sz="2400" i="1">
                              <a:latin typeface="Cambria Math" panose="02040503050406030204" pitchFamily="18" charset="0"/>
                            </a:rPr>
                            <m:t>4</m:t>
                          </m:r>
                          <m:r>
                            <a:rPr lang="en-US" sz="2400" i="1">
                              <a:latin typeface="Cambria Math" panose="02040503050406030204" pitchFamily="18" charset="0"/>
                            </a:rPr>
                            <m:t>𝜋</m:t>
                          </m:r>
                          <m:r>
                            <a:rPr lang="en-US" sz="2400" i="1">
                              <a:latin typeface="Cambria Math" panose="02040503050406030204" pitchFamily="18" charset="0"/>
                            </a:rPr>
                            <m:t> </m:t>
                          </m:r>
                          <m:r>
                            <a:rPr lang="en-US" sz="2400" i="1">
                              <a:latin typeface="Cambria Math" panose="02040503050406030204" pitchFamily="18" charset="0"/>
                            </a:rPr>
                            <m:t>𝑇</m:t>
                          </m:r>
                        </m:den>
                      </m:f>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ln</m:t>
                          </m:r>
                        </m:fName>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r>
                                            <a:rPr lang="en-US" sz="2400" i="1">
                                              <a:latin typeface="Cambria Math" panose="02040503050406030204" pitchFamily="18" charset="0"/>
                                            </a:rPr>
                                            <m:t>𝑥</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1</m:t>
                                              </m:r>
                                            </m:sub>
                                          </m:sSub>
                                        </m:e>
                                      </m:d>
                                    </m:e>
                                    <m:sup>
                                      <m:r>
                                        <a:rPr lang="en-US" sz="2400" i="1">
                                          <a:latin typeface="Cambria Math" panose="02040503050406030204" pitchFamily="18" charset="0"/>
                                        </a:rPr>
                                        <m:t>2</m:t>
                                      </m:r>
                                    </m:sup>
                                  </m:sSup>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𝑦</m:t>
                                      </m:r>
                                    </m:e>
                                    <m:sup>
                                      <m:r>
                                        <a:rPr lang="en-US" sz="2400" i="1">
                                          <a:latin typeface="Cambria Math" panose="02040503050406030204" pitchFamily="18" charset="0"/>
                                        </a:rPr>
                                        <m:t>2</m:t>
                                      </m:r>
                                    </m:sup>
                                  </m:sSup>
                                </m:num>
                                <m:den>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r>
                                            <a:rPr lang="en-US" sz="2400" i="1">
                                              <a:latin typeface="Cambria Math" panose="02040503050406030204" pitchFamily="18" charset="0"/>
                                            </a:rPr>
                                            <m:t>𝑥</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1</m:t>
                                              </m:r>
                                            </m:sub>
                                          </m:sSub>
                                        </m:e>
                                      </m:d>
                                    </m:e>
                                    <m:sup>
                                      <m:r>
                                        <a:rPr lang="en-US" sz="2400" i="1">
                                          <a:latin typeface="Cambria Math" panose="02040503050406030204" pitchFamily="18" charset="0"/>
                                        </a:rPr>
                                        <m:t>2</m:t>
                                      </m:r>
                                    </m:sup>
                                  </m:sSup>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𝑦</m:t>
                                      </m:r>
                                    </m:e>
                                    <m:sup>
                                      <m:r>
                                        <a:rPr lang="en-US" sz="2400" i="1">
                                          <a:latin typeface="Cambria Math" panose="02040503050406030204" pitchFamily="18" charset="0"/>
                                        </a:rPr>
                                        <m:t>2</m:t>
                                      </m:r>
                                    </m:sup>
                                  </m:sSup>
                                </m:den>
                              </m:f>
                            </m:e>
                          </m:d>
                        </m:e>
                      </m:func>
                    </m:oMath>
                  </m:oMathPara>
                </a14:m>
                <a:endParaRPr lang="ar-IQ" dirty="0"/>
              </a:p>
            </p:txBody>
          </p:sp>
        </mc:Choice>
        <mc:Fallback xmlns="">
          <p:sp>
            <p:nvSpPr>
              <p:cNvPr id="3" name="Content Placeholder 2">
                <a:extLst>
                  <a:ext uri="{FF2B5EF4-FFF2-40B4-BE49-F238E27FC236}">
                    <a16:creationId xmlns:a16="http://schemas.microsoft.com/office/drawing/2014/main" id="{AC0FF638-ADBD-4111-A5C9-9B1C35EA0E0B}"/>
                  </a:ext>
                </a:extLst>
              </p:cNvPr>
              <p:cNvSpPr>
                <a:spLocks noGrp="1" noRot="1" noChangeAspect="1" noMove="1" noResize="1" noEditPoints="1" noAdjustHandles="1" noChangeArrowheads="1" noChangeShapeType="1" noTextEdit="1"/>
              </p:cNvSpPr>
              <p:nvPr>
                <p:ph sz="half" idx="1"/>
              </p:nvPr>
            </p:nvSpPr>
            <p:spPr>
              <a:xfrm>
                <a:off x="825043" y="1270000"/>
                <a:ext cx="8860561" cy="1876839"/>
              </a:xfrm>
              <a:blipFill>
                <a:blip r:embed="rId2"/>
                <a:stretch>
                  <a:fillRect l="-1032" t="-2597"/>
                </a:stretch>
              </a:blipFill>
            </p:spPr>
            <p:txBody>
              <a:bodyPr/>
              <a:lstStyle/>
              <a:p>
                <a:r>
                  <a:rPr lang="ar-IQ">
                    <a:noFill/>
                  </a:rPr>
                  <a:t> </a:t>
                </a:r>
              </a:p>
            </p:txBody>
          </p:sp>
        </mc:Fallback>
      </mc:AlternateContent>
      <p:sp>
        <p:nvSpPr>
          <p:cNvPr id="9" name="TextBox 8">
            <a:extLst>
              <a:ext uri="{FF2B5EF4-FFF2-40B4-BE49-F238E27FC236}">
                <a16:creationId xmlns:a16="http://schemas.microsoft.com/office/drawing/2014/main" id="{CBF0451D-295F-47AC-B882-158228B9DB03}"/>
              </a:ext>
            </a:extLst>
          </p:cNvPr>
          <p:cNvSpPr txBox="1"/>
          <p:nvPr/>
        </p:nvSpPr>
        <p:spPr>
          <a:xfrm>
            <a:off x="1204516" y="3778089"/>
            <a:ext cx="461986" cy="369332"/>
          </a:xfrm>
          <a:prstGeom prst="rect">
            <a:avLst/>
          </a:prstGeom>
          <a:noFill/>
        </p:spPr>
        <p:txBody>
          <a:bodyPr wrap="none" rtlCol="1">
            <a:spAutoFit/>
          </a:bodyPr>
          <a:lstStyle/>
          <a:p>
            <a:r>
              <a:rPr lang="en-US" dirty="0"/>
              <a:t>Q1</a:t>
            </a:r>
            <a:endParaRPr lang="ar-IQ" dirty="0"/>
          </a:p>
        </p:txBody>
      </p:sp>
      <p:sp>
        <p:nvSpPr>
          <p:cNvPr id="13" name="TextBox 12">
            <a:extLst>
              <a:ext uri="{FF2B5EF4-FFF2-40B4-BE49-F238E27FC236}">
                <a16:creationId xmlns:a16="http://schemas.microsoft.com/office/drawing/2014/main" id="{5B2E7B63-9377-48EA-8556-F678E67791F7}"/>
              </a:ext>
            </a:extLst>
          </p:cNvPr>
          <p:cNvSpPr txBox="1"/>
          <p:nvPr/>
        </p:nvSpPr>
        <p:spPr>
          <a:xfrm>
            <a:off x="8883135" y="3874219"/>
            <a:ext cx="461986" cy="369332"/>
          </a:xfrm>
          <a:prstGeom prst="rect">
            <a:avLst/>
          </a:prstGeom>
          <a:noFill/>
        </p:spPr>
        <p:txBody>
          <a:bodyPr wrap="none" rtlCol="1">
            <a:spAutoFit/>
          </a:bodyPr>
          <a:lstStyle/>
          <a:p>
            <a:r>
              <a:rPr lang="en-US" dirty="0"/>
              <a:t>Q2</a:t>
            </a:r>
            <a:endParaRPr lang="ar-IQ" dirty="0"/>
          </a:p>
        </p:txBody>
      </p:sp>
      <p:sp>
        <p:nvSpPr>
          <p:cNvPr id="18" name="Oval 17">
            <a:extLst>
              <a:ext uri="{FF2B5EF4-FFF2-40B4-BE49-F238E27FC236}">
                <a16:creationId xmlns:a16="http://schemas.microsoft.com/office/drawing/2014/main" id="{70AC0D43-A46F-4758-9EC2-4BF980F8D09F}"/>
              </a:ext>
            </a:extLst>
          </p:cNvPr>
          <p:cNvSpPr/>
          <p:nvPr/>
        </p:nvSpPr>
        <p:spPr>
          <a:xfrm>
            <a:off x="6358597" y="5514535"/>
            <a:ext cx="63305" cy="7346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IQ"/>
          </a:p>
        </p:txBody>
      </p:sp>
      <p:grpSp>
        <p:nvGrpSpPr>
          <p:cNvPr id="25" name="Group 24">
            <a:extLst>
              <a:ext uri="{FF2B5EF4-FFF2-40B4-BE49-F238E27FC236}">
                <a16:creationId xmlns:a16="http://schemas.microsoft.com/office/drawing/2014/main" id="{D907ED09-B064-4157-9A92-01B4CE1B9539}"/>
              </a:ext>
            </a:extLst>
          </p:cNvPr>
          <p:cNvGrpSpPr/>
          <p:nvPr/>
        </p:nvGrpSpPr>
        <p:grpSpPr>
          <a:xfrm>
            <a:off x="1026938" y="4130508"/>
            <a:ext cx="7921943" cy="2155761"/>
            <a:chOff x="1026938" y="4130508"/>
            <a:chExt cx="7921943" cy="2155761"/>
          </a:xfrm>
        </p:grpSpPr>
        <p:cxnSp>
          <p:nvCxnSpPr>
            <p:cNvPr id="6" name="Straight Connector 5">
              <a:extLst>
                <a:ext uri="{FF2B5EF4-FFF2-40B4-BE49-F238E27FC236}">
                  <a16:creationId xmlns:a16="http://schemas.microsoft.com/office/drawing/2014/main" id="{7AF4FE82-AC29-49D4-8FC8-6F4E63C17ED4}"/>
                </a:ext>
              </a:extLst>
            </p:cNvPr>
            <p:cNvCxnSpPr/>
            <p:nvPr/>
          </p:nvCxnSpPr>
          <p:spPr>
            <a:xfrm>
              <a:off x="1055077" y="4445391"/>
              <a:ext cx="7821637"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9F1BD5E4-25FD-402C-92B7-B4351E6E60F0}"/>
                </a:ext>
              </a:extLst>
            </p:cNvPr>
            <p:cNvSpPr/>
            <p:nvPr/>
          </p:nvSpPr>
          <p:spPr>
            <a:xfrm>
              <a:off x="1026938" y="4360984"/>
              <a:ext cx="182880" cy="1688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8" name="Oval 7">
              <a:extLst>
                <a:ext uri="{FF2B5EF4-FFF2-40B4-BE49-F238E27FC236}">
                  <a16:creationId xmlns:a16="http://schemas.microsoft.com/office/drawing/2014/main" id="{EF70C960-77C4-4554-AD67-57CE17F08627}"/>
                </a:ext>
              </a:extLst>
            </p:cNvPr>
            <p:cNvSpPr/>
            <p:nvPr/>
          </p:nvSpPr>
          <p:spPr>
            <a:xfrm>
              <a:off x="8705566" y="4358639"/>
              <a:ext cx="182880" cy="1688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cxnSp>
          <p:nvCxnSpPr>
            <p:cNvPr id="10" name="Straight Arrow Connector 9">
              <a:extLst>
                <a:ext uri="{FF2B5EF4-FFF2-40B4-BE49-F238E27FC236}">
                  <a16:creationId xmlns:a16="http://schemas.microsoft.com/office/drawing/2014/main" id="{FB5B8806-BA24-4D6D-B12F-40DA6C4121FB}"/>
                </a:ext>
              </a:extLst>
            </p:cNvPr>
            <p:cNvCxnSpPr>
              <a:cxnSpLocks/>
            </p:cNvCxnSpPr>
            <p:nvPr/>
          </p:nvCxnSpPr>
          <p:spPr>
            <a:xfrm flipV="1">
              <a:off x="1111346" y="4130508"/>
              <a:ext cx="177578" cy="298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926A9BA-E30C-44FA-AC03-FBCA8BDEDD20}"/>
                </a:ext>
              </a:extLst>
            </p:cNvPr>
            <p:cNvCxnSpPr>
              <a:cxnSpLocks/>
            </p:cNvCxnSpPr>
            <p:nvPr/>
          </p:nvCxnSpPr>
          <p:spPr>
            <a:xfrm flipV="1">
              <a:off x="8771303" y="4173211"/>
              <a:ext cx="177578" cy="298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79AE069-F7A9-4D43-ACBD-515CB18B4F68}"/>
                </a:ext>
              </a:extLst>
            </p:cNvPr>
            <p:cNvCxnSpPr>
              <a:cxnSpLocks/>
              <a:stCxn id="7" idx="4"/>
              <a:endCxn id="18" idx="2"/>
            </p:cNvCxnSpPr>
            <p:nvPr/>
          </p:nvCxnSpPr>
          <p:spPr>
            <a:xfrm>
              <a:off x="1118378" y="4529796"/>
              <a:ext cx="5240219" cy="10214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DF2F5AC-151C-44E0-91AB-71AECE4CB5C9}"/>
                </a:ext>
              </a:extLst>
            </p:cNvPr>
            <p:cNvCxnSpPr>
              <a:cxnSpLocks/>
              <a:stCxn id="8" idx="4"/>
              <a:endCxn id="18" idx="7"/>
            </p:cNvCxnSpPr>
            <p:nvPr/>
          </p:nvCxnSpPr>
          <p:spPr>
            <a:xfrm flipH="1">
              <a:off x="6412631" y="4527451"/>
              <a:ext cx="2384375" cy="997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6D22F2B-2794-420C-B8F5-ED760086E374}"/>
                </a:ext>
              </a:extLst>
            </p:cNvPr>
            <p:cNvSpPr txBox="1"/>
            <p:nvPr/>
          </p:nvSpPr>
          <p:spPr>
            <a:xfrm>
              <a:off x="6251823" y="5630072"/>
              <a:ext cx="308098" cy="369332"/>
            </a:xfrm>
            <a:prstGeom prst="rect">
              <a:avLst/>
            </a:prstGeom>
            <a:noFill/>
          </p:spPr>
          <p:txBody>
            <a:bodyPr wrap="none" rtlCol="1">
              <a:spAutoFit/>
            </a:bodyPr>
            <a:lstStyle/>
            <a:p>
              <a:r>
                <a:rPr lang="en-US" dirty="0"/>
                <a:t>o</a:t>
              </a:r>
              <a:endParaRPr lang="ar-IQ" dirty="0"/>
            </a:p>
          </p:txBody>
        </p:sp>
        <p:sp>
          <p:nvSpPr>
            <p:cNvPr id="22" name="TextBox 21">
              <a:extLst>
                <a:ext uri="{FF2B5EF4-FFF2-40B4-BE49-F238E27FC236}">
                  <a16:creationId xmlns:a16="http://schemas.microsoft.com/office/drawing/2014/main" id="{30B06489-9C6D-4D01-BE7F-E7F325002A07}"/>
                </a:ext>
              </a:extLst>
            </p:cNvPr>
            <p:cNvSpPr txBox="1"/>
            <p:nvPr/>
          </p:nvSpPr>
          <p:spPr>
            <a:xfrm>
              <a:off x="3738487" y="4758698"/>
              <a:ext cx="396262" cy="369332"/>
            </a:xfrm>
            <a:prstGeom prst="rect">
              <a:avLst/>
            </a:prstGeom>
            <a:noFill/>
          </p:spPr>
          <p:txBody>
            <a:bodyPr wrap="none" rtlCol="1">
              <a:spAutoFit/>
            </a:bodyPr>
            <a:lstStyle/>
            <a:p>
              <a:r>
                <a:rPr lang="en-US" dirty="0"/>
                <a:t>r1</a:t>
              </a:r>
              <a:endParaRPr lang="ar-IQ" dirty="0"/>
            </a:p>
          </p:txBody>
        </p:sp>
        <p:sp>
          <p:nvSpPr>
            <p:cNvPr id="23" name="TextBox 22">
              <a:extLst>
                <a:ext uri="{FF2B5EF4-FFF2-40B4-BE49-F238E27FC236}">
                  <a16:creationId xmlns:a16="http://schemas.microsoft.com/office/drawing/2014/main" id="{44771493-D1C4-4228-9D78-1CCE368B11F7}"/>
                </a:ext>
              </a:extLst>
            </p:cNvPr>
            <p:cNvSpPr txBox="1"/>
            <p:nvPr/>
          </p:nvSpPr>
          <p:spPr>
            <a:xfrm>
              <a:off x="7283068" y="4758698"/>
              <a:ext cx="396262" cy="369332"/>
            </a:xfrm>
            <a:prstGeom prst="rect">
              <a:avLst/>
            </a:prstGeom>
            <a:noFill/>
          </p:spPr>
          <p:txBody>
            <a:bodyPr wrap="none" rtlCol="1">
              <a:spAutoFit/>
            </a:bodyPr>
            <a:lstStyle/>
            <a:p>
              <a:r>
                <a:rPr lang="en-US" dirty="0"/>
                <a:t>r2</a:t>
              </a:r>
              <a:endParaRPr lang="ar-IQ" dirty="0"/>
            </a:p>
          </p:txBody>
        </p:sp>
        <p:sp>
          <p:nvSpPr>
            <p:cNvPr id="24" name="TextBox 23">
              <a:extLst>
                <a:ext uri="{FF2B5EF4-FFF2-40B4-BE49-F238E27FC236}">
                  <a16:creationId xmlns:a16="http://schemas.microsoft.com/office/drawing/2014/main" id="{D2D5EBBB-4DF9-4B7A-A3AB-CA959C553C55}"/>
                </a:ext>
              </a:extLst>
            </p:cNvPr>
            <p:cNvSpPr txBox="1"/>
            <p:nvPr/>
          </p:nvSpPr>
          <p:spPr>
            <a:xfrm>
              <a:off x="1267303" y="5916937"/>
              <a:ext cx="553357" cy="369332"/>
            </a:xfrm>
            <a:prstGeom prst="rect">
              <a:avLst/>
            </a:prstGeom>
            <a:noFill/>
          </p:spPr>
          <p:txBody>
            <a:bodyPr wrap="none" rtlCol="1">
              <a:spAutoFit/>
            </a:bodyPr>
            <a:lstStyle/>
            <a:p>
              <a:r>
                <a:rPr lang="en-US" dirty="0"/>
                <a:t>T.V.</a:t>
              </a:r>
              <a:endParaRPr lang="ar-IQ" dirty="0"/>
            </a:p>
          </p:txBody>
        </p:sp>
      </p:grpSp>
    </p:spTree>
    <p:extLst>
      <p:ext uri="{BB962C8B-B14F-4D97-AF65-F5344CB8AC3E}">
        <p14:creationId xmlns:p14="http://schemas.microsoft.com/office/powerpoint/2010/main" val="1352441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7EF37F-A573-4D96-A0E6-F010B1AFB3C2}"/>
              </a:ext>
            </a:extLst>
          </p:cNvPr>
          <p:cNvSpPr>
            <a:spLocks noGrp="1"/>
          </p:cNvSpPr>
          <p:nvPr>
            <p:ph sz="half" idx="1"/>
          </p:nvPr>
        </p:nvSpPr>
        <p:spPr>
          <a:xfrm>
            <a:off x="677333" y="715617"/>
            <a:ext cx="9023257" cy="5325744"/>
          </a:xfrm>
        </p:spPr>
        <p:txBody>
          <a:bodyPr>
            <a:normAutofit/>
          </a:bodyPr>
          <a:lstStyle/>
          <a:p>
            <a:pPr marL="0" indent="0" algn="just" rtl="0">
              <a:buNone/>
            </a:pPr>
            <a:r>
              <a:rPr lang="en-US" sz="3600" dirty="0">
                <a:solidFill>
                  <a:srgbClr val="FF0000"/>
                </a:solidFill>
              </a:rPr>
              <a:t>Example</a:t>
            </a:r>
            <a:r>
              <a:rPr lang="en-US" sz="3600" dirty="0"/>
              <a:t>: Calculate and plot the total hydraulic head distribution of point p(x, 0) due to a pumping and recharging wells located at (2000, 0) and (-2000, 0) respectively. Aquifer properties: T = 1000 m</a:t>
            </a:r>
            <a:r>
              <a:rPr lang="en-US" sz="3600" baseline="30000" dirty="0"/>
              <a:t>3</a:t>
            </a:r>
            <a:r>
              <a:rPr lang="en-US" sz="3600" dirty="0"/>
              <a:t>/day, static P.S. </a:t>
            </a:r>
            <a:r>
              <a:rPr lang="en-US" sz="3600" dirty="0" err="1"/>
              <a:t>H</a:t>
            </a:r>
            <a:r>
              <a:rPr lang="en-US" sz="3600" baseline="-25000" dirty="0" err="1"/>
              <a:t>wo</a:t>
            </a:r>
            <a:r>
              <a:rPr lang="en-US" sz="3600" dirty="0"/>
              <a:t> = 50 m, and Q = 2000 m</a:t>
            </a:r>
            <a:r>
              <a:rPr lang="en-US" sz="3600" baseline="30000" dirty="0"/>
              <a:t>3</a:t>
            </a:r>
            <a:r>
              <a:rPr lang="en-US" sz="3600" dirty="0"/>
              <a:t>/day for both recharging and pumping.</a:t>
            </a:r>
            <a:endParaRPr lang="ar-IQ" sz="3600" dirty="0"/>
          </a:p>
        </p:txBody>
      </p:sp>
    </p:spTree>
    <p:extLst>
      <p:ext uri="{BB962C8B-B14F-4D97-AF65-F5344CB8AC3E}">
        <p14:creationId xmlns:p14="http://schemas.microsoft.com/office/powerpoint/2010/main" val="493717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21CD2-1EF3-411D-ADA7-6CD3315782A5}"/>
              </a:ext>
            </a:extLst>
          </p:cNvPr>
          <p:cNvSpPr>
            <a:spLocks noGrp="1"/>
          </p:cNvSpPr>
          <p:nvPr>
            <p:ph type="title"/>
          </p:nvPr>
        </p:nvSpPr>
        <p:spPr>
          <a:xfrm>
            <a:off x="406471" y="328246"/>
            <a:ext cx="9366998" cy="684628"/>
          </a:xfrm>
        </p:spPr>
        <p:txBody>
          <a:bodyPr>
            <a:normAutofit fontScale="90000"/>
          </a:bodyPr>
          <a:lstStyle/>
          <a:p>
            <a:r>
              <a:rPr lang="en-US" dirty="0"/>
              <a:t>Multiple wells and super position (transient stats)</a:t>
            </a:r>
            <a:br>
              <a:rPr lang="en-US" dirty="0"/>
            </a:br>
            <a:endParaRPr lang="ar-IQ"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A2ACE7B-BFE0-426A-BA4F-4F48CF95C416}"/>
                  </a:ext>
                </a:extLst>
              </p:cNvPr>
              <p:cNvSpPr>
                <a:spLocks noGrp="1"/>
              </p:cNvSpPr>
              <p:nvPr>
                <p:ph sz="half" idx="1"/>
              </p:nvPr>
            </p:nvSpPr>
            <p:spPr>
              <a:xfrm>
                <a:off x="406471" y="1012874"/>
                <a:ext cx="9637861" cy="5655212"/>
              </a:xfrm>
            </p:spPr>
            <p:txBody>
              <a:bodyPr>
                <a:normAutofit lnSpcReduction="10000"/>
              </a:bodyPr>
              <a:lstStyle/>
              <a:p>
                <a:pPr marL="0" indent="0" algn="just" rtl="0">
                  <a:buNone/>
                </a:pPr>
                <a:r>
                  <a:rPr lang="en-US" sz="2000" dirty="0"/>
                  <a:t>Pumping with time makes piezometric surface dropdown. The volume of water released or stored per unit horizontal area per unit drop of piezometric or water surface. Dropdown of piezometric head can be found from:</a:t>
                </a:r>
              </a:p>
              <a:p>
                <a:pPr marL="0" indent="0" algn="just" rtl="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𝑄</m:t>
                          </m:r>
                        </m:num>
                        <m:den>
                          <m:r>
                            <a:rPr lang="en-US" sz="2000" i="1">
                              <a:latin typeface="Cambria Math" panose="02040503050406030204" pitchFamily="18" charset="0"/>
                            </a:rPr>
                            <m:t>4</m:t>
                          </m:r>
                          <m:r>
                            <a:rPr lang="en-US" sz="2000" i="1">
                              <a:latin typeface="Cambria Math" panose="02040503050406030204" pitchFamily="18" charset="0"/>
                            </a:rPr>
                            <m:t>𝜋</m:t>
                          </m:r>
                          <m:r>
                            <a:rPr lang="en-US" sz="2000" i="1">
                              <a:latin typeface="Cambria Math" panose="02040503050406030204" pitchFamily="18" charset="0"/>
                            </a:rPr>
                            <m:t> </m:t>
                          </m:r>
                          <m:r>
                            <a:rPr lang="en-US" sz="2000" i="1">
                              <a:latin typeface="Cambria Math" panose="02040503050406030204" pitchFamily="18" charset="0"/>
                            </a:rPr>
                            <m:t>𝑇</m:t>
                          </m:r>
                        </m:den>
                      </m:f>
                      <m:nary>
                        <m:naryPr>
                          <m:limLoc m:val="subSup"/>
                          <m:ctrlPr>
                            <a:rPr lang="en-US" sz="2000" i="1">
                              <a:latin typeface="Cambria Math" panose="02040503050406030204" pitchFamily="18" charset="0"/>
                            </a:rPr>
                          </m:ctrlPr>
                        </m:naryPr>
                        <m:sub>
                          <m:r>
                            <a:rPr lang="en-US" sz="2000" i="1">
                              <a:latin typeface="Cambria Math" panose="02040503050406030204" pitchFamily="18" charset="0"/>
                            </a:rPr>
                            <m:t>𝑢</m:t>
                          </m:r>
                        </m:sub>
                        <m:sup>
                          <m:r>
                            <a:rPr lang="en-US" sz="2000" i="1">
                              <a:latin typeface="Cambria Math" panose="02040503050406030204" pitchFamily="18" charset="0"/>
                            </a:rPr>
                            <m:t>∞</m:t>
                          </m:r>
                        </m:sup>
                        <m:e>
                          <m:f>
                            <m:fPr>
                              <m:ctrlPr>
                                <a:rPr lang="en-US" sz="2000" i="1">
                                  <a:latin typeface="Cambria Math" panose="02040503050406030204" pitchFamily="18" charset="0"/>
                                </a:rPr>
                              </m:ctrlPr>
                            </m:fPr>
                            <m:num>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m:t>
                                  </m:r>
                                  <m:r>
                                    <a:rPr lang="en-US" sz="2000" i="1">
                                      <a:latin typeface="Cambria Math" panose="02040503050406030204" pitchFamily="18" charset="0"/>
                                    </a:rPr>
                                    <m:t>𝑢</m:t>
                                  </m:r>
                                </m:sup>
                              </m:sSup>
                            </m:num>
                            <m:den>
                              <m:r>
                                <a:rPr lang="en-US" sz="2000" i="1">
                                  <a:latin typeface="Cambria Math" panose="02040503050406030204" pitchFamily="18" charset="0"/>
                                </a:rPr>
                                <m:t>𝑢</m:t>
                              </m:r>
                            </m:den>
                          </m:f>
                          <m:r>
                            <a:rPr lang="en-US" sz="2000" i="1">
                              <a:latin typeface="Cambria Math" panose="02040503050406030204" pitchFamily="18" charset="0"/>
                            </a:rPr>
                            <m:t>𝑑𝑢</m:t>
                          </m:r>
                        </m:e>
                      </m:nary>
                    </m:oMath>
                  </m:oMathPara>
                </a14:m>
                <a:endParaRPr lang="en-US" sz="2000" dirty="0"/>
              </a:p>
              <a:p>
                <a:pPr marL="0" indent="0" algn="just" rtl="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𝑢</m:t>
                      </m:r>
                      <m:r>
                        <a:rPr lang="en-US" sz="2000" i="1">
                          <a:latin typeface="Cambria Math" panose="02040503050406030204" pitchFamily="18" charset="0"/>
                        </a:rPr>
                        <m:t>=</m:t>
                      </m:r>
                      <m:f>
                        <m:fPr>
                          <m:ctrlPr>
                            <a:rPr lang="en-US" sz="2000" i="1">
                              <a:latin typeface="Cambria Math" panose="02040503050406030204" pitchFamily="18" charset="0"/>
                            </a:rPr>
                          </m:ctrlPr>
                        </m:fPr>
                        <m:num>
                          <m:sSup>
                            <m:sSupPr>
                              <m:ctrlPr>
                                <a:rPr lang="en-US" sz="2000" i="1">
                                  <a:latin typeface="Cambria Math" panose="02040503050406030204" pitchFamily="18" charset="0"/>
                                </a:rPr>
                              </m:ctrlPr>
                            </m:sSupPr>
                            <m:e>
                              <m:r>
                                <a:rPr lang="en-US" sz="2000" i="1">
                                  <a:latin typeface="Cambria Math" panose="02040503050406030204" pitchFamily="18" charset="0"/>
                                </a:rPr>
                                <m:t>𝑟</m:t>
                              </m:r>
                            </m:e>
                            <m:sup>
                              <m:r>
                                <a:rPr lang="en-US" sz="2000" i="1">
                                  <a:latin typeface="Cambria Math" panose="02040503050406030204" pitchFamily="18" charset="0"/>
                                </a:rPr>
                                <m:t>2</m:t>
                              </m:r>
                            </m:sup>
                          </m:sSup>
                          <m:r>
                            <a:rPr lang="en-US" sz="2000" i="1">
                              <a:latin typeface="Cambria Math" panose="02040503050406030204" pitchFamily="18" charset="0"/>
                            </a:rPr>
                            <m:t>𝑆</m:t>
                          </m:r>
                        </m:num>
                        <m:den>
                          <m:r>
                            <a:rPr lang="en-US" sz="2000" i="1">
                              <a:latin typeface="Cambria Math" panose="02040503050406030204" pitchFamily="18" charset="0"/>
                            </a:rPr>
                            <m:t>4</m:t>
                          </m:r>
                          <m:r>
                            <a:rPr lang="en-US" sz="2000" i="1">
                              <a:latin typeface="Cambria Math" panose="02040503050406030204" pitchFamily="18" charset="0"/>
                            </a:rPr>
                            <m:t> </m:t>
                          </m:r>
                          <m:r>
                            <a:rPr lang="en-US" sz="2000" i="1">
                              <a:latin typeface="Cambria Math" panose="02040503050406030204" pitchFamily="18" charset="0"/>
                            </a:rPr>
                            <m:t>𝑇</m:t>
                          </m:r>
                          <m:r>
                            <a:rPr lang="en-US" sz="2000" i="1">
                              <a:latin typeface="Cambria Math" panose="02040503050406030204" pitchFamily="18" charset="0"/>
                            </a:rPr>
                            <m:t> </m:t>
                          </m:r>
                          <m:r>
                            <a:rPr lang="en-US" sz="2000" i="1">
                              <a:latin typeface="Cambria Math" panose="02040503050406030204" pitchFamily="18" charset="0"/>
                            </a:rPr>
                            <m:t>𝑡</m:t>
                          </m:r>
                        </m:den>
                      </m:f>
                    </m:oMath>
                  </m:oMathPara>
                </a14:m>
                <a:endParaRPr lang="en-US" sz="2000" dirty="0"/>
              </a:p>
              <a:p>
                <a:pPr marL="0" indent="0" algn="just" rtl="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𝑄</m:t>
                          </m:r>
                        </m:num>
                        <m:den>
                          <m:r>
                            <a:rPr lang="en-US" sz="2000" i="1">
                              <a:latin typeface="Cambria Math" panose="02040503050406030204" pitchFamily="18" charset="0"/>
                            </a:rPr>
                            <m:t>4</m:t>
                          </m:r>
                          <m:r>
                            <a:rPr lang="en-US" sz="2000" i="1">
                              <a:latin typeface="Cambria Math" panose="02040503050406030204" pitchFamily="18" charset="0"/>
                            </a:rPr>
                            <m:t>𝜋</m:t>
                          </m:r>
                          <m:r>
                            <a:rPr lang="en-US" sz="2000" i="1">
                              <a:latin typeface="Cambria Math" panose="02040503050406030204" pitchFamily="18" charset="0"/>
                            </a:rPr>
                            <m:t> </m:t>
                          </m:r>
                          <m:r>
                            <a:rPr lang="en-US" sz="2000" i="1">
                              <a:latin typeface="Cambria Math" panose="02040503050406030204" pitchFamily="18" charset="0"/>
                            </a:rPr>
                            <m:t>𝑇</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577</m:t>
                          </m:r>
                          <m:r>
                            <a:rPr lang="en-US" sz="2000" i="1">
                              <a:latin typeface="Cambria Math" panose="02040503050406030204" pitchFamily="18" charset="0"/>
                            </a:rPr>
                            <m:t>−</m:t>
                          </m:r>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ln</m:t>
                              </m:r>
                            </m:fName>
                            <m:e>
                              <m:d>
                                <m:dPr>
                                  <m:ctrlPr>
                                    <a:rPr lang="en-US" sz="2000" i="1">
                                      <a:latin typeface="Cambria Math" panose="02040503050406030204" pitchFamily="18" charset="0"/>
                                    </a:rPr>
                                  </m:ctrlPr>
                                </m:dPr>
                                <m:e>
                                  <m:r>
                                    <a:rPr lang="en-US" sz="2000" i="1">
                                      <a:latin typeface="Cambria Math" panose="02040503050406030204" pitchFamily="18" charset="0"/>
                                    </a:rPr>
                                    <m:t>𝑢</m:t>
                                  </m:r>
                                </m:e>
                              </m:d>
                            </m:e>
                          </m:func>
                          <m:r>
                            <a:rPr lang="en-US" sz="2000" i="1">
                              <a:latin typeface="Cambria Math" panose="02040503050406030204" pitchFamily="18" charset="0"/>
                            </a:rPr>
                            <m:t>+</m:t>
                          </m:r>
                          <m:r>
                            <a:rPr lang="en-US" sz="2000" i="1">
                              <a:latin typeface="Cambria Math" panose="02040503050406030204" pitchFamily="18" charset="0"/>
                            </a:rPr>
                            <m:t>𝑢</m:t>
                          </m:r>
                        </m:e>
                      </m:d>
                    </m:oMath>
                  </m:oMathPara>
                </a14:m>
                <a:endParaRPr lang="en-US" sz="2000" dirty="0"/>
              </a:p>
              <a:p>
                <a:pPr marL="0" indent="0" algn="just" rtl="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𝑤</m:t>
                      </m:r>
                      <m:d>
                        <m:dPr>
                          <m:ctrlPr>
                            <a:rPr lang="en-US" sz="2000" i="1">
                              <a:latin typeface="Cambria Math" panose="02040503050406030204" pitchFamily="18" charset="0"/>
                            </a:rPr>
                          </m:ctrlPr>
                        </m:dPr>
                        <m:e>
                          <m:r>
                            <a:rPr lang="en-US" sz="2000" i="1">
                              <a:latin typeface="Cambria Math" panose="02040503050406030204" pitchFamily="18" charset="0"/>
                            </a:rPr>
                            <m:t>𝑢</m:t>
                          </m:r>
                        </m:e>
                      </m:d>
                      <m:r>
                        <a:rPr lang="en-US" sz="2000" i="1">
                          <a:latin typeface="Cambria Math" panose="02040503050406030204" pitchFamily="18" charset="0"/>
                        </a:rPr>
                        <m:t>=−</m:t>
                      </m:r>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577</m:t>
                      </m:r>
                      <m:r>
                        <a:rPr lang="en-US" sz="2000" i="1">
                          <a:latin typeface="Cambria Math" panose="02040503050406030204" pitchFamily="18" charset="0"/>
                        </a:rPr>
                        <m:t>−</m:t>
                      </m:r>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ln</m:t>
                          </m:r>
                        </m:fName>
                        <m:e>
                          <m:d>
                            <m:dPr>
                              <m:ctrlPr>
                                <a:rPr lang="en-US" sz="2000" i="1">
                                  <a:latin typeface="Cambria Math" panose="02040503050406030204" pitchFamily="18" charset="0"/>
                                </a:rPr>
                              </m:ctrlPr>
                            </m:dPr>
                            <m:e>
                              <m:r>
                                <a:rPr lang="en-US" sz="2000" i="1">
                                  <a:latin typeface="Cambria Math" panose="02040503050406030204" pitchFamily="18" charset="0"/>
                                </a:rPr>
                                <m:t>𝑢</m:t>
                              </m:r>
                            </m:e>
                          </m:d>
                        </m:e>
                      </m:func>
                      <m:r>
                        <a:rPr lang="en-US" sz="2000" i="1">
                          <a:latin typeface="Cambria Math" panose="02040503050406030204" pitchFamily="18" charset="0"/>
                        </a:rPr>
                        <m:t>+</m:t>
                      </m:r>
                      <m:r>
                        <a:rPr lang="en-US" sz="2000" i="1">
                          <a:latin typeface="Cambria Math" panose="02040503050406030204" pitchFamily="18" charset="0"/>
                        </a:rPr>
                        <m:t>𝑢</m:t>
                      </m:r>
                    </m:oMath>
                  </m:oMathPara>
                </a14:m>
                <a:endParaRPr lang="en-US" sz="2000" dirty="0"/>
              </a:p>
              <a:p>
                <a:pPr marL="0" indent="0" algn="just" rtl="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2</m:t>
                          </m:r>
                          <m:r>
                            <a:rPr lang="en-US" sz="2000" i="1">
                              <a:latin typeface="Cambria Math" panose="02040503050406030204" pitchFamily="18" charset="0"/>
                            </a:rPr>
                            <m:t>.</m:t>
                          </m:r>
                          <m:r>
                            <a:rPr lang="en-US" sz="2000" i="1">
                              <a:latin typeface="Cambria Math" panose="02040503050406030204" pitchFamily="18" charset="0"/>
                            </a:rPr>
                            <m:t>3</m:t>
                          </m:r>
                          <m:r>
                            <a:rPr lang="en-US" sz="2000" i="1">
                              <a:latin typeface="Cambria Math" panose="02040503050406030204" pitchFamily="18" charset="0"/>
                            </a:rPr>
                            <m:t> </m:t>
                          </m:r>
                          <m:r>
                            <a:rPr lang="en-US" sz="2000" i="1">
                              <a:latin typeface="Cambria Math" panose="02040503050406030204" pitchFamily="18" charset="0"/>
                            </a:rPr>
                            <m:t>𝑄</m:t>
                          </m:r>
                        </m:num>
                        <m:den>
                          <m:r>
                            <a:rPr lang="en-US" sz="2000" i="1">
                              <a:latin typeface="Cambria Math" panose="02040503050406030204" pitchFamily="18" charset="0"/>
                            </a:rPr>
                            <m:t>4</m:t>
                          </m:r>
                          <m:r>
                            <a:rPr lang="en-US" sz="2000" i="1">
                              <a:latin typeface="Cambria Math" panose="02040503050406030204" pitchFamily="18" charset="0"/>
                            </a:rPr>
                            <m:t> </m:t>
                          </m:r>
                          <m:r>
                            <a:rPr lang="en-US" sz="2000" i="1">
                              <a:latin typeface="Cambria Math" panose="02040503050406030204" pitchFamily="18" charset="0"/>
                            </a:rPr>
                            <m:t>𝜋</m:t>
                          </m:r>
                          <m:r>
                            <a:rPr lang="en-US" sz="2000" i="1">
                              <a:latin typeface="Cambria Math" panose="02040503050406030204" pitchFamily="18" charset="0"/>
                            </a:rPr>
                            <m:t> </m:t>
                          </m:r>
                          <m:r>
                            <a:rPr lang="en-US" sz="2000" i="1">
                              <a:latin typeface="Cambria Math" panose="02040503050406030204" pitchFamily="18" charset="0"/>
                            </a:rPr>
                            <m:t>𝑇</m:t>
                          </m:r>
                        </m:den>
                      </m:f>
                      <m:r>
                        <a:rPr lang="en-US" sz="2000" i="1">
                          <a:latin typeface="Cambria Math" panose="02040503050406030204" pitchFamily="18" charset="0"/>
                        </a:rPr>
                        <m:t>∗</m:t>
                      </m:r>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log</m:t>
                          </m:r>
                        </m:fName>
                        <m:e>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2</m:t>
                              </m:r>
                              <m:r>
                                <a:rPr lang="en-US" sz="2000" i="1">
                                  <a:latin typeface="Cambria Math" panose="02040503050406030204" pitchFamily="18" charset="0"/>
                                </a:rPr>
                                <m:t>.</m:t>
                              </m:r>
                              <m:r>
                                <a:rPr lang="en-US" sz="2000" i="1">
                                  <a:latin typeface="Cambria Math" panose="02040503050406030204" pitchFamily="18" charset="0"/>
                                </a:rPr>
                                <m:t>25</m:t>
                              </m:r>
                              <m:r>
                                <a:rPr lang="en-US" sz="2000" i="1">
                                  <a:latin typeface="Cambria Math" panose="02040503050406030204" pitchFamily="18" charset="0"/>
                                </a:rPr>
                                <m:t> </m:t>
                              </m:r>
                              <m:r>
                                <a:rPr lang="en-US" sz="2000" i="1">
                                  <a:latin typeface="Cambria Math" panose="02040503050406030204" pitchFamily="18" charset="0"/>
                                </a:rPr>
                                <m:t>𝑇</m:t>
                              </m:r>
                              <m:r>
                                <a:rPr lang="en-US" sz="2000" i="1">
                                  <a:latin typeface="Cambria Math" panose="02040503050406030204" pitchFamily="18" charset="0"/>
                                </a:rPr>
                                <m:t> </m:t>
                              </m:r>
                              <m:r>
                                <a:rPr lang="en-US" sz="2000" i="1">
                                  <a:latin typeface="Cambria Math" panose="02040503050406030204" pitchFamily="18" charset="0"/>
                                </a:rPr>
                                <m:t>𝑡</m:t>
                              </m:r>
                            </m:num>
                            <m:den>
                              <m:sSup>
                                <m:sSupPr>
                                  <m:ctrlPr>
                                    <a:rPr lang="en-US" sz="2000" i="1">
                                      <a:latin typeface="Cambria Math" panose="02040503050406030204" pitchFamily="18" charset="0"/>
                                    </a:rPr>
                                  </m:ctrlPr>
                                </m:sSupPr>
                                <m:e>
                                  <m:r>
                                    <a:rPr lang="en-US" sz="2000" i="1">
                                      <a:latin typeface="Cambria Math" panose="02040503050406030204" pitchFamily="18" charset="0"/>
                                    </a:rPr>
                                    <m:t>𝑟</m:t>
                                  </m:r>
                                </m:e>
                                <m:sup>
                                  <m:r>
                                    <a:rPr lang="en-US" sz="2000" i="1">
                                      <a:latin typeface="Cambria Math" panose="02040503050406030204" pitchFamily="18" charset="0"/>
                                    </a:rPr>
                                    <m:t>2</m:t>
                                  </m:r>
                                </m:sup>
                              </m:sSup>
                              <m:r>
                                <a:rPr lang="en-US" sz="2000" i="1">
                                  <a:latin typeface="Cambria Math" panose="02040503050406030204" pitchFamily="18" charset="0"/>
                                </a:rPr>
                                <m:t> </m:t>
                              </m:r>
                              <m:r>
                                <a:rPr lang="en-US" sz="2000" i="1">
                                  <a:latin typeface="Cambria Math" panose="02040503050406030204" pitchFamily="18" charset="0"/>
                                </a:rPr>
                                <m:t>𝑆</m:t>
                              </m:r>
                            </m:den>
                          </m:f>
                          <m:r>
                            <a:rPr lang="en-US" sz="2000" i="1">
                              <a:latin typeface="Cambria Math" panose="02040503050406030204" pitchFamily="18" charset="0"/>
                            </a:rPr>
                            <m:t>)</m:t>
                          </m:r>
                        </m:e>
                      </m:func>
                    </m:oMath>
                  </m:oMathPara>
                </a14:m>
                <a:endParaRPr lang="en-US" sz="2000" dirty="0"/>
              </a:p>
              <a:p>
                <a:pPr marL="0" indent="0" algn="just" rtl="0">
                  <a:buNone/>
                </a:pPr>
                <a:r>
                  <a:rPr lang="en-US" sz="2000" i="1" dirty="0"/>
                  <a:t>Where:</a:t>
                </a:r>
              </a:p>
              <a:p>
                <a:pPr marL="0" indent="0" algn="just" rtl="0">
                  <a:buNone/>
                </a:pPr>
                <a14:m>
                  <m:oMath xmlns:m="http://schemas.openxmlformats.org/officeDocument/2006/math">
                    <m:r>
                      <a:rPr lang="en-US" sz="2000" i="1">
                        <a:latin typeface="Cambria Math" panose="02040503050406030204" pitchFamily="18" charset="0"/>
                      </a:rPr>
                      <m:t>$=</m:t>
                    </m:r>
                  </m:oMath>
                </a14:m>
                <a:r>
                  <a:rPr lang="en-US" sz="2000" dirty="0"/>
                  <a:t> dropdown of piezometric head by well effect for a certain time, </a:t>
                </a:r>
              </a:p>
              <a:p>
                <a:pPr marL="0" indent="0" algn="just" rtl="0">
                  <a:buNone/>
                </a:pPr>
                <a14:m>
                  <m:oMath xmlns:m="http://schemas.openxmlformats.org/officeDocument/2006/math">
                    <m:r>
                      <a:rPr lang="en-US" sz="2000" i="1">
                        <a:latin typeface="Cambria Math" panose="02040503050406030204" pitchFamily="18" charset="0"/>
                      </a:rPr>
                      <m:t>𝑄</m:t>
                    </m:r>
                    <m:r>
                      <a:rPr lang="en-US" sz="2000" i="1">
                        <a:latin typeface="Cambria Math" panose="02040503050406030204" pitchFamily="18" charset="0"/>
                      </a:rPr>
                      <m:t>=</m:t>
                    </m:r>
                  </m:oMath>
                </a14:m>
                <a:r>
                  <a:rPr lang="en-US" sz="2000" dirty="0"/>
                  <a:t> discharge is positive for pumping and negative for recharging,</a:t>
                </a:r>
              </a:p>
              <a:p>
                <a:pPr marL="0" indent="0" algn="just" rtl="0">
                  <a:buNone/>
                </a:pPr>
                <a14:m>
                  <m:oMath xmlns:m="http://schemas.openxmlformats.org/officeDocument/2006/math">
                    <m:r>
                      <a:rPr lang="en-US" sz="2000" i="1">
                        <a:latin typeface="Cambria Math" panose="02040503050406030204" pitchFamily="18" charset="0"/>
                      </a:rPr>
                      <m:t>𝑆</m:t>
                    </m:r>
                    <m:r>
                      <a:rPr lang="en-US" sz="2000" i="1">
                        <a:latin typeface="Cambria Math" panose="02040503050406030204" pitchFamily="18" charset="0"/>
                      </a:rPr>
                      <m:t>=</m:t>
                    </m:r>
                  </m:oMath>
                </a14:m>
                <a:r>
                  <a:rPr lang="en-US" sz="2000" dirty="0"/>
                  <a:t> storage constant of the aquifer, and</a:t>
                </a:r>
              </a:p>
              <a:p>
                <a:pPr marL="0" indent="0" algn="just" rtl="0">
                  <a:buNone/>
                </a:pPr>
                <a14:m>
                  <m:oMath xmlns:m="http://schemas.openxmlformats.org/officeDocument/2006/math">
                    <m:r>
                      <a:rPr lang="en-US" sz="2000" i="1">
                        <a:latin typeface="Cambria Math" panose="02040503050406030204" pitchFamily="18" charset="0"/>
                      </a:rPr>
                      <m:t>𝑤</m:t>
                    </m:r>
                    <m:d>
                      <m:dPr>
                        <m:ctrlPr>
                          <a:rPr lang="en-US" sz="2000" i="1">
                            <a:latin typeface="Cambria Math" panose="02040503050406030204" pitchFamily="18" charset="0"/>
                          </a:rPr>
                        </m:ctrlPr>
                      </m:dPr>
                      <m:e>
                        <m:r>
                          <a:rPr lang="en-US" sz="2000" i="1">
                            <a:latin typeface="Cambria Math" panose="02040503050406030204" pitchFamily="18" charset="0"/>
                          </a:rPr>
                          <m:t>𝑢</m:t>
                        </m:r>
                      </m:e>
                    </m:d>
                    <m:r>
                      <a:rPr lang="en-US" sz="2000" i="1">
                        <a:latin typeface="Cambria Math" panose="02040503050406030204" pitchFamily="18" charset="0"/>
                      </a:rPr>
                      <m:t>=</m:t>
                    </m:r>
                  </m:oMath>
                </a14:m>
                <a:r>
                  <a:rPr lang="en-US" sz="2000" dirty="0"/>
                  <a:t> well function.</a:t>
                </a:r>
                <a:endParaRPr lang="ar-IQ" sz="2000" dirty="0"/>
              </a:p>
            </p:txBody>
          </p:sp>
        </mc:Choice>
        <mc:Fallback xmlns="">
          <p:sp>
            <p:nvSpPr>
              <p:cNvPr id="3" name="Content Placeholder 2">
                <a:extLst>
                  <a:ext uri="{FF2B5EF4-FFF2-40B4-BE49-F238E27FC236}">
                    <a16:creationId xmlns:a16="http://schemas.microsoft.com/office/drawing/2014/main" id="{3A2ACE7B-BFE0-426A-BA4F-4F48CF95C416}"/>
                  </a:ext>
                </a:extLst>
              </p:cNvPr>
              <p:cNvSpPr>
                <a:spLocks noGrp="1" noRot="1" noChangeAspect="1" noMove="1" noResize="1" noEditPoints="1" noAdjustHandles="1" noChangeArrowheads="1" noChangeShapeType="1" noTextEdit="1"/>
              </p:cNvSpPr>
              <p:nvPr>
                <p:ph sz="half" idx="1"/>
              </p:nvPr>
            </p:nvSpPr>
            <p:spPr>
              <a:xfrm>
                <a:off x="406471" y="1012874"/>
                <a:ext cx="9637861" cy="5655212"/>
              </a:xfrm>
              <a:blipFill>
                <a:blip r:embed="rId2"/>
                <a:stretch>
                  <a:fillRect l="-696" t="-1185" r="-633" b="-1724"/>
                </a:stretch>
              </a:blipFill>
            </p:spPr>
            <p:txBody>
              <a:bodyPr/>
              <a:lstStyle/>
              <a:p>
                <a:r>
                  <a:rPr lang="ar-IQ">
                    <a:noFill/>
                  </a:rPr>
                  <a:t> </a:t>
                </a:r>
              </a:p>
            </p:txBody>
          </p:sp>
        </mc:Fallback>
      </mc:AlternateContent>
    </p:spTree>
    <p:extLst>
      <p:ext uri="{BB962C8B-B14F-4D97-AF65-F5344CB8AC3E}">
        <p14:creationId xmlns:p14="http://schemas.microsoft.com/office/powerpoint/2010/main" val="3771832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6BAF5-3DC6-47F0-975B-D611808A5192}"/>
              </a:ext>
            </a:extLst>
          </p:cNvPr>
          <p:cNvSpPr>
            <a:spLocks noGrp="1"/>
          </p:cNvSpPr>
          <p:nvPr>
            <p:ph type="title"/>
          </p:nvPr>
        </p:nvSpPr>
        <p:spPr>
          <a:xfrm>
            <a:off x="200255" y="255664"/>
            <a:ext cx="10149694" cy="5204232"/>
          </a:xfrm>
        </p:spPr>
        <p:txBody>
          <a:bodyPr>
            <a:noAutofit/>
          </a:bodyPr>
          <a:lstStyle/>
          <a:p>
            <a:pPr algn="just" rtl="0"/>
            <a:r>
              <a:rPr lang="en-US" altLang="ar-IQ" sz="4000" dirty="0">
                <a:solidFill>
                  <a:srgbClr val="FF0000"/>
                </a:solidFill>
                <a:latin typeface="Calibri" panose="020F0502020204030204" pitchFamily="34" charset="0"/>
                <a:ea typeface="Times New Roman" panose="02020603050405020304" pitchFamily="18" charset="0"/>
                <a:cs typeface="Arial" panose="020B0604020202020204" pitchFamily="34" charset="0"/>
              </a:rPr>
              <a:t>Example</a:t>
            </a:r>
            <a:r>
              <a:rPr lang="en-US" altLang="ar-IQ" sz="4000" dirty="0">
                <a:solidFill>
                  <a:schemeClr val="tx1"/>
                </a:solidFill>
                <a:latin typeface="Calibri" panose="020F0502020204030204" pitchFamily="34" charset="0"/>
                <a:ea typeface="Times New Roman" panose="02020603050405020304" pitchFamily="18" charset="0"/>
                <a:cs typeface="Arial" panose="020B0604020202020204" pitchFamily="34" charset="0"/>
              </a:rPr>
              <a:t>: after one year of pumping and recharging, calculate and plot the total hydraulic head distribution along the longitudinal axis of pumping and recharging well which are (1000 m) the aquifer transmissibility is 1000 m</a:t>
            </a:r>
            <a:r>
              <a:rPr lang="en-US" altLang="ar-IQ" sz="4000" baseline="30000" dirty="0">
                <a:solidFill>
                  <a:schemeClr val="tx1"/>
                </a:solidFill>
                <a:latin typeface="Calibri" panose="020F0502020204030204" pitchFamily="34" charset="0"/>
                <a:ea typeface="Times New Roman" panose="02020603050405020304" pitchFamily="18" charset="0"/>
                <a:cs typeface="Arial" panose="020B0604020202020204" pitchFamily="34" charset="0"/>
              </a:rPr>
              <a:t>2</a:t>
            </a:r>
            <a:r>
              <a:rPr lang="en-US" altLang="ar-IQ" sz="4000" dirty="0">
                <a:solidFill>
                  <a:schemeClr val="tx1"/>
                </a:solidFill>
                <a:latin typeface="Calibri" panose="020F0502020204030204" pitchFamily="34" charset="0"/>
                <a:ea typeface="Times New Roman" panose="02020603050405020304" pitchFamily="18" charset="0"/>
                <a:cs typeface="Arial" panose="020B0604020202020204" pitchFamily="34" charset="0"/>
              </a:rPr>
              <a:t>/day and its storage coefficient is 0.0005 water is pumped from the pumping well at rate of 1000 m</a:t>
            </a:r>
            <a:r>
              <a:rPr lang="en-US" altLang="ar-IQ" sz="4000" baseline="30000" dirty="0">
                <a:solidFill>
                  <a:schemeClr val="tx1"/>
                </a:solidFill>
                <a:latin typeface="Calibri" panose="020F0502020204030204" pitchFamily="34" charset="0"/>
                <a:ea typeface="Times New Roman" panose="02020603050405020304" pitchFamily="18" charset="0"/>
                <a:cs typeface="Arial" panose="020B0604020202020204" pitchFamily="34" charset="0"/>
              </a:rPr>
              <a:t>3</a:t>
            </a:r>
            <a:r>
              <a:rPr lang="en-US" altLang="ar-IQ" sz="4000" dirty="0">
                <a:solidFill>
                  <a:schemeClr val="tx1"/>
                </a:solidFill>
                <a:latin typeface="Calibri" panose="020F0502020204030204" pitchFamily="34" charset="0"/>
                <a:ea typeface="Times New Roman" panose="02020603050405020304" pitchFamily="18" charset="0"/>
                <a:cs typeface="Arial" panose="020B0604020202020204" pitchFamily="34" charset="0"/>
              </a:rPr>
              <a:t>/day and inject fully into the recharging well. The static piezometric surface </a:t>
            </a:r>
            <a:r>
              <a:rPr lang="en-US" altLang="ar-IQ" sz="4000" dirty="0" err="1">
                <a:solidFill>
                  <a:schemeClr val="tx1"/>
                </a:solidFill>
                <a:latin typeface="Calibri" panose="020F0502020204030204" pitchFamily="34" charset="0"/>
                <a:ea typeface="Times New Roman" panose="02020603050405020304" pitchFamily="18" charset="0"/>
                <a:cs typeface="Arial" panose="020B0604020202020204" pitchFamily="34" charset="0"/>
              </a:rPr>
              <a:t>H</a:t>
            </a:r>
            <a:r>
              <a:rPr lang="en-US" altLang="ar-IQ" sz="4000" baseline="-30000" dirty="0" err="1">
                <a:solidFill>
                  <a:schemeClr val="tx1"/>
                </a:solidFill>
                <a:latin typeface="Calibri" panose="020F0502020204030204" pitchFamily="34" charset="0"/>
                <a:ea typeface="Times New Roman" panose="02020603050405020304" pitchFamily="18" charset="0"/>
                <a:cs typeface="Arial" panose="020B0604020202020204" pitchFamily="34" charset="0"/>
              </a:rPr>
              <a:t>wo</a:t>
            </a:r>
            <a:r>
              <a:rPr lang="en-US" altLang="ar-IQ" sz="4000" dirty="0">
                <a:solidFill>
                  <a:schemeClr val="tx1"/>
                </a:solidFill>
                <a:latin typeface="Calibri" panose="020F0502020204030204" pitchFamily="34" charset="0"/>
                <a:ea typeface="Times New Roman" panose="02020603050405020304" pitchFamily="18" charset="0"/>
                <a:cs typeface="Arial" panose="020B0604020202020204" pitchFamily="34" charset="0"/>
              </a:rPr>
              <a:t> = 50 m.</a:t>
            </a:r>
            <a:br>
              <a:rPr lang="en-US" altLang="ar-IQ" sz="4000" dirty="0">
                <a:solidFill>
                  <a:schemeClr val="tx1"/>
                </a:solidFill>
                <a:latin typeface="Arial" panose="020B0604020202020204" pitchFamily="34" charset="0"/>
              </a:rPr>
            </a:br>
            <a:endParaRPr lang="ar-IQ" sz="4000" dirty="0"/>
          </a:p>
        </p:txBody>
      </p:sp>
    </p:spTree>
    <p:extLst>
      <p:ext uri="{BB962C8B-B14F-4D97-AF65-F5344CB8AC3E}">
        <p14:creationId xmlns:p14="http://schemas.microsoft.com/office/powerpoint/2010/main" val="3305943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77F23-8819-4C37-9378-847ADFB70AD9}"/>
              </a:ext>
            </a:extLst>
          </p:cNvPr>
          <p:cNvSpPr>
            <a:spLocks noGrp="1"/>
          </p:cNvSpPr>
          <p:nvPr>
            <p:ph type="title"/>
          </p:nvPr>
        </p:nvSpPr>
        <p:spPr>
          <a:xfrm>
            <a:off x="677861" y="291548"/>
            <a:ext cx="8596668" cy="715617"/>
          </a:xfrm>
        </p:spPr>
        <p:txBody>
          <a:bodyPr/>
          <a:lstStyle/>
          <a:p>
            <a:r>
              <a:rPr lang="en-US" dirty="0"/>
              <a:t>solution</a:t>
            </a:r>
            <a:endParaRPr lang="ar-IQ" dirty="0"/>
          </a:p>
        </p:txBody>
      </p:sp>
      <p:graphicFrame>
        <p:nvGraphicFramePr>
          <p:cNvPr id="5" name="Content Placeholder 4">
            <a:extLst>
              <a:ext uri="{FF2B5EF4-FFF2-40B4-BE49-F238E27FC236}">
                <a16:creationId xmlns:a16="http://schemas.microsoft.com/office/drawing/2014/main" id="{45635B12-3B4C-4E20-A9C5-B56FF0BFE314}"/>
              </a:ext>
            </a:extLst>
          </p:cNvPr>
          <p:cNvGraphicFramePr>
            <a:graphicFrameLocks/>
          </p:cNvGraphicFramePr>
          <p:nvPr>
            <p:extLst>
              <p:ext uri="{D42A27DB-BD31-4B8C-83A1-F6EECF244321}">
                <p14:modId xmlns:p14="http://schemas.microsoft.com/office/powerpoint/2010/main" val="3177654973"/>
              </p:ext>
            </p:extLst>
          </p:nvPr>
        </p:nvGraphicFramePr>
        <p:xfrm>
          <a:off x="539144" y="1195133"/>
          <a:ext cx="9280718" cy="5112900"/>
        </p:xfrm>
        <a:graphic>
          <a:graphicData uri="http://schemas.openxmlformats.org/drawingml/2006/table">
            <a:tbl>
              <a:tblPr firstRow="1" firstCol="1" bandRow="1">
                <a:tableStyleId>{5C22544A-7EE6-4342-B048-85BDC9FD1C3A}</a:tableStyleId>
              </a:tblPr>
              <a:tblGrid>
                <a:gridCol w="1416832">
                  <a:extLst>
                    <a:ext uri="{9D8B030D-6E8A-4147-A177-3AD203B41FA5}">
                      <a16:colId xmlns:a16="http://schemas.microsoft.com/office/drawing/2014/main" val="1893182159"/>
                    </a:ext>
                  </a:extLst>
                </a:gridCol>
                <a:gridCol w="1449584">
                  <a:extLst>
                    <a:ext uri="{9D8B030D-6E8A-4147-A177-3AD203B41FA5}">
                      <a16:colId xmlns:a16="http://schemas.microsoft.com/office/drawing/2014/main" val="1587989874"/>
                    </a:ext>
                  </a:extLst>
                </a:gridCol>
                <a:gridCol w="1417887">
                  <a:extLst>
                    <a:ext uri="{9D8B030D-6E8A-4147-A177-3AD203B41FA5}">
                      <a16:colId xmlns:a16="http://schemas.microsoft.com/office/drawing/2014/main" val="1206691668"/>
                    </a:ext>
                  </a:extLst>
                </a:gridCol>
                <a:gridCol w="1617575">
                  <a:extLst>
                    <a:ext uri="{9D8B030D-6E8A-4147-A177-3AD203B41FA5}">
                      <a16:colId xmlns:a16="http://schemas.microsoft.com/office/drawing/2014/main" val="3822842809"/>
                    </a:ext>
                  </a:extLst>
                </a:gridCol>
                <a:gridCol w="1431623">
                  <a:extLst>
                    <a:ext uri="{9D8B030D-6E8A-4147-A177-3AD203B41FA5}">
                      <a16:colId xmlns:a16="http://schemas.microsoft.com/office/drawing/2014/main" val="871224863"/>
                    </a:ext>
                  </a:extLst>
                </a:gridCol>
                <a:gridCol w="1947217">
                  <a:extLst>
                    <a:ext uri="{9D8B030D-6E8A-4147-A177-3AD203B41FA5}">
                      <a16:colId xmlns:a16="http://schemas.microsoft.com/office/drawing/2014/main" val="1082792858"/>
                    </a:ext>
                  </a:extLst>
                </a:gridCol>
              </a:tblGrid>
              <a:tr h="1007348">
                <a:tc>
                  <a:txBody>
                    <a:bodyPr/>
                    <a:lstStyle/>
                    <a:p>
                      <a:pPr marL="0" marR="0" algn="ctr" rtl="0">
                        <a:lnSpc>
                          <a:spcPct val="107000"/>
                        </a:lnSpc>
                        <a:spcBef>
                          <a:spcPts val="0"/>
                        </a:spcBef>
                        <a:spcAft>
                          <a:spcPts val="0"/>
                        </a:spcAft>
                      </a:pPr>
                      <a:r>
                        <a:rPr lang="en-US" sz="2000" dirty="0">
                          <a:effectLst/>
                        </a:rPr>
                        <a:t>r</a:t>
                      </a:r>
                      <a:r>
                        <a:rPr lang="en-US" sz="2000" baseline="-25000" dirty="0">
                          <a:effectLst/>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a:t>
                      </a:r>
                      <a:r>
                        <a:rPr lang="en-US" sz="2000" baseline="-25000">
                          <a:effectLst/>
                        </a:rPr>
                        <a:t>1</a:t>
                      </a:r>
                      <a:r>
                        <a:rPr lang="en-US" sz="2000">
                          <a:effectLst/>
                        </a:rPr>
                        <a:t> (pump)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r</a:t>
                      </a:r>
                      <a:r>
                        <a:rPr lang="en-US" sz="2000" baseline="-250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a:t>
                      </a:r>
                      <a:r>
                        <a:rPr lang="en-US" sz="2000" baseline="-25000">
                          <a:effectLst/>
                        </a:rPr>
                        <a:t>2</a:t>
                      </a:r>
                      <a:r>
                        <a:rPr lang="en-US" sz="2000">
                          <a:effectLst/>
                        </a:rPr>
                        <a:t> (recharge)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a:t>
                      </a:r>
                      <a:r>
                        <a:rPr lang="en-US" sz="2000" baseline="-250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H</a:t>
                      </a:r>
                      <a:r>
                        <a:rPr lang="en-US" sz="2000" baseline="-25000">
                          <a:effectLst/>
                        </a:rPr>
                        <a:t>t</a:t>
                      </a:r>
                      <a:r>
                        <a:rPr lang="en-US" sz="2000">
                          <a:effectLst/>
                        </a:rPr>
                        <a:t> = H</a:t>
                      </a:r>
                      <a:r>
                        <a:rPr lang="en-US" sz="2000" baseline="-25000">
                          <a:effectLst/>
                        </a:rPr>
                        <a:t>wo</a:t>
                      </a:r>
                      <a:r>
                        <a:rPr lang="en-US" sz="2000">
                          <a:effectLst/>
                        </a:rPr>
                        <a:t> + $</a:t>
                      </a:r>
                      <a:r>
                        <a:rPr lang="en-US" sz="2000" baseline="-25000">
                          <a:effectLst/>
                        </a:rPr>
                        <a:t>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1444450285"/>
                  </a:ext>
                </a:extLst>
              </a:tr>
              <a:tr h="373232">
                <a:tc>
                  <a:txBody>
                    <a:bodyPr/>
                    <a:lstStyle/>
                    <a:p>
                      <a:pPr marL="0" marR="0" algn="ctr" rtl="0">
                        <a:lnSpc>
                          <a:spcPct val="107000"/>
                        </a:lnSpc>
                        <a:spcBef>
                          <a:spcPts val="0"/>
                        </a:spcBef>
                        <a:spcAft>
                          <a:spcPts val="0"/>
                        </a:spcAft>
                      </a:pPr>
                      <a:r>
                        <a:rPr lang="en-US" sz="2000">
                          <a:effectLst/>
                        </a:rPr>
                        <a:t>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1000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3981560520"/>
                  </a:ext>
                </a:extLst>
              </a:tr>
              <a:tr h="373232">
                <a:tc>
                  <a:txBody>
                    <a:bodyPr/>
                    <a:lstStyle/>
                    <a:p>
                      <a:pPr marL="0" marR="0" algn="ctr" rtl="0">
                        <a:lnSpc>
                          <a:spcPct val="107000"/>
                        </a:lnSpc>
                        <a:spcBef>
                          <a:spcPts val="0"/>
                        </a:spcBef>
                        <a:spcAft>
                          <a:spcPts val="0"/>
                        </a:spcAft>
                      </a:pPr>
                      <a:r>
                        <a:rPr lang="en-US" sz="20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900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1718871854"/>
                  </a:ext>
                </a:extLst>
              </a:tr>
              <a:tr h="373232">
                <a:tc>
                  <a:txBody>
                    <a:bodyPr/>
                    <a:lstStyle/>
                    <a:p>
                      <a:pPr marL="0" marR="0" algn="ctr" rtl="0">
                        <a:lnSpc>
                          <a:spcPct val="107000"/>
                        </a:lnSpc>
                        <a:spcBef>
                          <a:spcPts val="0"/>
                        </a:spcBef>
                        <a:spcAft>
                          <a:spcPts val="0"/>
                        </a:spcAft>
                      </a:pPr>
                      <a:r>
                        <a:rPr lang="en-US" sz="2000">
                          <a:effectLst/>
                        </a:rPr>
                        <a:t>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800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3981563748"/>
                  </a:ext>
                </a:extLst>
              </a:tr>
              <a:tr h="373232">
                <a:tc>
                  <a:txBody>
                    <a:bodyPr/>
                    <a:lstStyle/>
                    <a:p>
                      <a:pPr marL="0" marR="0" algn="ctr" rtl="0">
                        <a:lnSpc>
                          <a:spcPct val="107000"/>
                        </a:lnSpc>
                        <a:spcBef>
                          <a:spcPts val="0"/>
                        </a:spcBef>
                        <a:spcAft>
                          <a:spcPts val="0"/>
                        </a:spcAft>
                      </a:pPr>
                      <a:r>
                        <a:rPr lang="en-US" sz="2000">
                          <a:effectLst/>
                        </a:rPr>
                        <a:t>300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700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734047482"/>
                  </a:ext>
                </a:extLst>
              </a:tr>
              <a:tr h="373232">
                <a:tc>
                  <a:txBody>
                    <a:bodyPr/>
                    <a:lstStyle/>
                    <a:p>
                      <a:pPr marL="0" marR="0" algn="ctr" rtl="0">
                        <a:lnSpc>
                          <a:spcPct val="107000"/>
                        </a:lnSpc>
                        <a:spcBef>
                          <a:spcPts val="0"/>
                        </a:spcBef>
                        <a:spcAft>
                          <a:spcPts val="0"/>
                        </a:spcAft>
                      </a:pPr>
                      <a:r>
                        <a:rPr lang="en-US" sz="2000">
                          <a:effectLst/>
                        </a:rPr>
                        <a:t>400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600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2616428805"/>
                  </a:ext>
                </a:extLst>
              </a:tr>
              <a:tr h="373232">
                <a:tc>
                  <a:txBody>
                    <a:bodyPr/>
                    <a:lstStyle/>
                    <a:p>
                      <a:pPr marL="0" marR="0" algn="ctr" rtl="0">
                        <a:lnSpc>
                          <a:spcPct val="107000"/>
                        </a:lnSpc>
                        <a:spcBef>
                          <a:spcPts val="0"/>
                        </a:spcBef>
                        <a:spcAft>
                          <a:spcPts val="0"/>
                        </a:spcAft>
                      </a:pPr>
                      <a:r>
                        <a:rPr lang="en-US" sz="2000">
                          <a:effectLst/>
                        </a:rPr>
                        <a:t>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2463995637"/>
                  </a:ext>
                </a:extLst>
              </a:tr>
              <a:tr h="373232">
                <a:tc>
                  <a:txBody>
                    <a:bodyPr/>
                    <a:lstStyle/>
                    <a:p>
                      <a:pPr marL="0" marR="0" algn="ctr" rtl="0">
                        <a:lnSpc>
                          <a:spcPct val="107000"/>
                        </a:lnSpc>
                        <a:spcBef>
                          <a:spcPts val="0"/>
                        </a:spcBef>
                        <a:spcAft>
                          <a:spcPts val="0"/>
                        </a:spcAft>
                      </a:pPr>
                      <a:r>
                        <a:rPr lang="en-US" sz="2000">
                          <a:effectLst/>
                        </a:rPr>
                        <a:t>600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400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2894756282"/>
                  </a:ext>
                </a:extLst>
              </a:tr>
              <a:tr h="373232">
                <a:tc>
                  <a:txBody>
                    <a:bodyPr/>
                    <a:lstStyle/>
                    <a:p>
                      <a:pPr marL="0" marR="0" algn="ctr" rtl="0">
                        <a:lnSpc>
                          <a:spcPct val="107000"/>
                        </a:lnSpc>
                        <a:spcBef>
                          <a:spcPts val="0"/>
                        </a:spcBef>
                        <a:spcAft>
                          <a:spcPts val="0"/>
                        </a:spcAft>
                      </a:pPr>
                      <a:r>
                        <a:rPr lang="en-US" sz="2000">
                          <a:effectLst/>
                        </a:rPr>
                        <a:t>700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300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938173559"/>
                  </a:ext>
                </a:extLst>
              </a:tr>
              <a:tr h="373232">
                <a:tc>
                  <a:txBody>
                    <a:bodyPr/>
                    <a:lstStyle/>
                    <a:p>
                      <a:pPr marL="0" marR="0" algn="ctr" rtl="0">
                        <a:lnSpc>
                          <a:spcPct val="107000"/>
                        </a:lnSpc>
                        <a:spcBef>
                          <a:spcPts val="0"/>
                        </a:spcBef>
                        <a:spcAft>
                          <a:spcPts val="0"/>
                        </a:spcAft>
                      </a:pPr>
                      <a:r>
                        <a:rPr lang="en-US" sz="2000">
                          <a:effectLst/>
                        </a:rPr>
                        <a:t>800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3423183125"/>
                  </a:ext>
                </a:extLst>
              </a:tr>
              <a:tr h="373232">
                <a:tc>
                  <a:txBody>
                    <a:bodyPr/>
                    <a:lstStyle/>
                    <a:p>
                      <a:pPr marL="0" marR="0" algn="ctr" rtl="0">
                        <a:lnSpc>
                          <a:spcPct val="107000"/>
                        </a:lnSpc>
                        <a:spcBef>
                          <a:spcPts val="0"/>
                        </a:spcBef>
                        <a:spcAft>
                          <a:spcPts val="0"/>
                        </a:spcAft>
                      </a:pPr>
                      <a:r>
                        <a:rPr lang="en-US" sz="2000">
                          <a:effectLst/>
                        </a:rPr>
                        <a:t>900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574256811"/>
                  </a:ext>
                </a:extLst>
              </a:tr>
              <a:tr h="373232">
                <a:tc>
                  <a:txBody>
                    <a:bodyPr/>
                    <a:lstStyle/>
                    <a:p>
                      <a:pPr marL="0" marR="0" algn="ctr" rtl="0">
                        <a:lnSpc>
                          <a:spcPct val="107000"/>
                        </a:lnSpc>
                        <a:spcBef>
                          <a:spcPts val="0"/>
                        </a:spcBef>
                        <a:spcAft>
                          <a:spcPts val="0"/>
                        </a:spcAft>
                      </a:pPr>
                      <a:r>
                        <a:rPr lang="en-US" sz="2000">
                          <a:effectLst/>
                        </a:rPr>
                        <a:t>1000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dirty="0">
                          <a:effectLst/>
                        </a:rPr>
                        <a:t>0.5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tc>
                  <a:txBody>
                    <a:bodyPr/>
                    <a:lstStyle/>
                    <a:p>
                      <a:pPr marL="0" marR="0" algn="ctr" rtl="0">
                        <a:lnSpc>
                          <a:spcPct val="107000"/>
                        </a:lnSpc>
                        <a:spcBef>
                          <a:spcPts val="0"/>
                        </a:spcBef>
                        <a:spcAft>
                          <a:spcPts val="0"/>
                        </a:spcAft>
                      </a:pPr>
                      <a:r>
                        <a:rPr lang="en-US" sz="20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1" marR="51431" marT="0" marB="0"/>
                </a:tc>
                <a:extLst>
                  <a:ext uri="{0D108BD9-81ED-4DB2-BD59-A6C34878D82A}">
                    <a16:rowId xmlns:a16="http://schemas.microsoft.com/office/drawing/2014/main" val="2356341065"/>
                  </a:ext>
                </a:extLst>
              </a:tr>
            </a:tbl>
          </a:graphicData>
        </a:graphic>
      </p:graphicFrame>
    </p:spTree>
    <p:extLst>
      <p:ext uri="{BB962C8B-B14F-4D97-AF65-F5344CB8AC3E}">
        <p14:creationId xmlns:p14="http://schemas.microsoft.com/office/powerpoint/2010/main" val="460737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D87CA-F074-454A-8B60-DC9D0CA29B7F}"/>
              </a:ext>
            </a:extLst>
          </p:cNvPr>
          <p:cNvSpPr>
            <a:spLocks noGrp="1"/>
          </p:cNvSpPr>
          <p:nvPr>
            <p:ph type="title"/>
          </p:nvPr>
        </p:nvSpPr>
        <p:spPr>
          <a:xfrm>
            <a:off x="677334" y="258620"/>
            <a:ext cx="8596668" cy="558018"/>
          </a:xfrm>
        </p:spPr>
        <p:txBody>
          <a:bodyPr>
            <a:normAutofit/>
          </a:bodyPr>
          <a:lstStyle/>
          <a:p>
            <a:pPr lvl="1" rtl="0"/>
            <a:r>
              <a:rPr lang="en-US" sz="2800" dirty="0">
                <a:solidFill>
                  <a:schemeClr val="accent2"/>
                </a:solidFill>
              </a:rPr>
              <a:t>Boundary aquifers (Impermeable boundary):</a:t>
            </a:r>
            <a:endParaRPr lang="ar-IQ" sz="2800" dirty="0">
              <a:solidFill>
                <a:schemeClr val="accent2"/>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449B7EA-3EA1-4D2E-8709-07D9FD117CB7}"/>
                  </a:ext>
                </a:extLst>
              </p:cNvPr>
              <p:cNvSpPr>
                <a:spLocks noGrp="1"/>
              </p:cNvSpPr>
              <p:nvPr>
                <p:ph sz="half" idx="1"/>
              </p:nvPr>
            </p:nvSpPr>
            <p:spPr>
              <a:xfrm>
                <a:off x="677334" y="816638"/>
                <a:ext cx="8832426" cy="1715547"/>
              </a:xfrm>
            </p:spPr>
            <p:txBody>
              <a:bodyPr/>
              <a:lstStyle/>
              <a:p>
                <a:pPr marL="0" indent="0" algn="l" rtl="0">
                  <a:buNone/>
                </a:pPr>
                <a:r>
                  <a:rPr lang="en-US" dirty="0"/>
                  <a:t>The drop down between the barrier and pumping well can be calculated from: </a:t>
                </a:r>
              </a:p>
              <a:p>
                <a:pPr marL="0" indent="0" rtl="0">
                  <a:buNone/>
                </a:pPr>
                <a:endParaRPr lang="en-US" i="1" dirty="0"/>
              </a:p>
              <a:p>
                <a:pPr marL="0" indent="0" rtl="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𝑡𝑜𝑡𝑎𝑙</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𝑝</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𝑖</m:t>
                          </m:r>
                        </m:sub>
                      </m:sSub>
                    </m:oMath>
                  </m:oMathPara>
                </a14:m>
                <a:endParaRPr lang="en-US" dirty="0"/>
              </a:p>
              <a:p>
                <a:pPr marL="0" indent="0" rtl="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𝑡𝑜𝑡𝑎𝑙</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𝑄</m:t>
                          </m:r>
                        </m:num>
                        <m:den>
                          <m:r>
                            <a:rPr lang="en-US" i="1">
                              <a:latin typeface="Cambria Math" panose="02040503050406030204" pitchFamily="18" charset="0"/>
                            </a:rPr>
                            <m:t>4</m:t>
                          </m:r>
                          <m:r>
                            <a:rPr lang="en-US" i="1">
                              <a:latin typeface="Cambria Math" panose="02040503050406030204" pitchFamily="18" charset="0"/>
                            </a:rPr>
                            <m:t> </m:t>
                          </m:r>
                          <m:r>
                            <a:rPr lang="en-US" i="1">
                              <a:latin typeface="Cambria Math" panose="02040503050406030204" pitchFamily="18" charset="0"/>
                            </a:rPr>
                            <m:t>𝜋</m:t>
                          </m:r>
                          <m:r>
                            <a:rPr lang="en-US" i="1">
                              <a:latin typeface="Cambria Math" panose="02040503050406030204" pitchFamily="18" charset="0"/>
                            </a:rPr>
                            <m:t> </m:t>
                          </m:r>
                          <m:r>
                            <a:rPr lang="en-US" i="1">
                              <a:latin typeface="Cambria Math" panose="02040503050406030204" pitchFamily="18" charset="0"/>
                            </a:rPr>
                            <m:t>𝑇</m:t>
                          </m:r>
                        </m:den>
                      </m:f>
                      <m:r>
                        <a:rPr lang="en-US" i="1">
                          <a:latin typeface="Cambria Math" panose="02040503050406030204" pitchFamily="18" charset="0"/>
                        </a:rPr>
                        <m:t>𝑤</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𝑝</m:t>
                              </m:r>
                            </m:sub>
                          </m:sSub>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𝑄</m:t>
                          </m:r>
                        </m:num>
                        <m:den>
                          <m:r>
                            <a:rPr lang="en-US" i="1">
                              <a:latin typeface="Cambria Math" panose="02040503050406030204" pitchFamily="18" charset="0"/>
                            </a:rPr>
                            <m:t>4</m:t>
                          </m:r>
                          <m:r>
                            <a:rPr lang="en-US" i="1">
                              <a:latin typeface="Cambria Math" panose="02040503050406030204" pitchFamily="18" charset="0"/>
                            </a:rPr>
                            <m:t> </m:t>
                          </m:r>
                          <m:r>
                            <a:rPr lang="en-US" i="1">
                              <a:latin typeface="Cambria Math" panose="02040503050406030204" pitchFamily="18" charset="0"/>
                            </a:rPr>
                            <m:t>𝜋</m:t>
                          </m:r>
                          <m:r>
                            <a:rPr lang="en-US" i="1">
                              <a:latin typeface="Cambria Math" panose="02040503050406030204" pitchFamily="18" charset="0"/>
                            </a:rPr>
                            <m:t> </m:t>
                          </m:r>
                          <m:r>
                            <a:rPr lang="en-US" i="1">
                              <a:latin typeface="Cambria Math" panose="02040503050406030204" pitchFamily="18" charset="0"/>
                            </a:rPr>
                            <m:t>𝑇</m:t>
                          </m:r>
                        </m:den>
                      </m:f>
                      <m:r>
                        <a:rPr lang="en-US" i="1">
                          <a:latin typeface="Cambria Math" panose="02040503050406030204" pitchFamily="18" charset="0"/>
                        </a:rPr>
                        <m:t>𝑤</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e>
                      </m:d>
                    </m:oMath>
                  </m:oMathPara>
                </a14:m>
                <a:endParaRPr lang="en-US" dirty="0"/>
              </a:p>
              <a:p>
                <a:endParaRPr lang="ar-IQ" dirty="0"/>
              </a:p>
            </p:txBody>
          </p:sp>
        </mc:Choice>
        <mc:Fallback xmlns="">
          <p:sp>
            <p:nvSpPr>
              <p:cNvPr id="3" name="Content Placeholder 2">
                <a:extLst>
                  <a:ext uri="{FF2B5EF4-FFF2-40B4-BE49-F238E27FC236}">
                    <a16:creationId xmlns:a16="http://schemas.microsoft.com/office/drawing/2014/main" id="{9449B7EA-3EA1-4D2E-8709-07D9FD117CB7}"/>
                  </a:ext>
                </a:extLst>
              </p:cNvPr>
              <p:cNvSpPr>
                <a:spLocks noGrp="1" noRot="1" noChangeAspect="1" noMove="1" noResize="1" noEditPoints="1" noAdjustHandles="1" noChangeArrowheads="1" noChangeShapeType="1" noTextEdit="1"/>
              </p:cNvSpPr>
              <p:nvPr>
                <p:ph sz="half" idx="1"/>
              </p:nvPr>
            </p:nvSpPr>
            <p:spPr>
              <a:xfrm>
                <a:off x="677334" y="816638"/>
                <a:ext cx="8832426" cy="1715547"/>
              </a:xfrm>
              <a:blipFill>
                <a:blip r:embed="rId2"/>
                <a:stretch>
                  <a:fillRect l="-552" t="-2491"/>
                </a:stretch>
              </a:blipFill>
            </p:spPr>
            <p:txBody>
              <a:bodyPr/>
              <a:lstStyle/>
              <a:p>
                <a:r>
                  <a:rPr lang="ar-IQ">
                    <a:noFill/>
                  </a:rPr>
                  <a:t> </a:t>
                </a:r>
              </a:p>
            </p:txBody>
          </p:sp>
        </mc:Fallback>
      </mc:AlternateContent>
      <p:grpSp>
        <p:nvGrpSpPr>
          <p:cNvPr id="36" name="Group 35">
            <a:extLst>
              <a:ext uri="{FF2B5EF4-FFF2-40B4-BE49-F238E27FC236}">
                <a16:creationId xmlns:a16="http://schemas.microsoft.com/office/drawing/2014/main" id="{360B0CD5-6502-4EC4-9B64-49D1FFA848BB}"/>
              </a:ext>
            </a:extLst>
          </p:cNvPr>
          <p:cNvGrpSpPr/>
          <p:nvPr/>
        </p:nvGrpSpPr>
        <p:grpSpPr>
          <a:xfrm>
            <a:off x="-1632314" y="2912011"/>
            <a:ext cx="10830956" cy="3593078"/>
            <a:chOff x="-1632314" y="2912011"/>
            <a:chExt cx="10830956" cy="3593078"/>
          </a:xfrm>
        </p:grpSpPr>
        <p:grpSp>
          <p:nvGrpSpPr>
            <p:cNvPr id="29" name="Group 28">
              <a:extLst>
                <a:ext uri="{FF2B5EF4-FFF2-40B4-BE49-F238E27FC236}">
                  <a16:creationId xmlns:a16="http://schemas.microsoft.com/office/drawing/2014/main" id="{55257B62-9C0C-4DE9-9C69-3B54E551DFAE}"/>
                </a:ext>
              </a:extLst>
            </p:cNvPr>
            <p:cNvGrpSpPr/>
            <p:nvPr/>
          </p:nvGrpSpPr>
          <p:grpSpPr>
            <a:xfrm>
              <a:off x="-1632314" y="2912011"/>
              <a:ext cx="10830956" cy="3030879"/>
              <a:chOff x="-1632314" y="2912011"/>
              <a:chExt cx="10830956" cy="3030879"/>
            </a:xfrm>
          </p:grpSpPr>
          <p:grpSp>
            <p:nvGrpSpPr>
              <p:cNvPr id="26" name="Group 25">
                <a:extLst>
                  <a:ext uri="{FF2B5EF4-FFF2-40B4-BE49-F238E27FC236}">
                    <a16:creationId xmlns:a16="http://schemas.microsoft.com/office/drawing/2014/main" id="{4153A63E-7866-4EC8-9376-B84B41433B2C}"/>
                  </a:ext>
                </a:extLst>
              </p:cNvPr>
              <p:cNvGrpSpPr/>
              <p:nvPr/>
            </p:nvGrpSpPr>
            <p:grpSpPr>
              <a:xfrm>
                <a:off x="969049" y="2912011"/>
                <a:ext cx="8229593" cy="3030879"/>
                <a:chOff x="969049" y="2912011"/>
                <a:chExt cx="8229593" cy="3030879"/>
              </a:xfrm>
            </p:grpSpPr>
            <p:grpSp>
              <p:nvGrpSpPr>
                <p:cNvPr id="21" name="Group 20">
                  <a:extLst>
                    <a:ext uri="{FF2B5EF4-FFF2-40B4-BE49-F238E27FC236}">
                      <a16:creationId xmlns:a16="http://schemas.microsoft.com/office/drawing/2014/main" id="{998E5D8C-0B5C-448D-8312-4833DFFD8857}"/>
                    </a:ext>
                  </a:extLst>
                </p:cNvPr>
                <p:cNvGrpSpPr/>
                <p:nvPr/>
              </p:nvGrpSpPr>
              <p:grpSpPr>
                <a:xfrm>
                  <a:off x="969049" y="2912011"/>
                  <a:ext cx="8229593" cy="3030879"/>
                  <a:chOff x="1856943" y="2912011"/>
                  <a:chExt cx="8229593" cy="3030879"/>
                </a:xfrm>
              </p:grpSpPr>
              <p:grpSp>
                <p:nvGrpSpPr>
                  <p:cNvPr id="20" name="Group 19">
                    <a:extLst>
                      <a:ext uri="{FF2B5EF4-FFF2-40B4-BE49-F238E27FC236}">
                        <a16:creationId xmlns:a16="http://schemas.microsoft.com/office/drawing/2014/main" id="{A7EBA1FB-73CF-46BC-B5BF-FD7955760821}"/>
                      </a:ext>
                    </a:extLst>
                  </p:cNvPr>
                  <p:cNvGrpSpPr/>
                  <p:nvPr/>
                </p:nvGrpSpPr>
                <p:grpSpPr>
                  <a:xfrm>
                    <a:off x="1856943" y="2912011"/>
                    <a:ext cx="8229593" cy="3030879"/>
                    <a:chOff x="1856943" y="2912011"/>
                    <a:chExt cx="8229593" cy="3030879"/>
                  </a:xfrm>
                </p:grpSpPr>
                <p:grpSp>
                  <p:nvGrpSpPr>
                    <p:cNvPr id="16" name="Group 15">
                      <a:extLst>
                        <a:ext uri="{FF2B5EF4-FFF2-40B4-BE49-F238E27FC236}">
                          <a16:creationId xmlns:a16="http://schemas.microsoft.com/office/drawing/2014/main" id="{589222A9-D0E8-442E-9A7C-A17948F6D173}"/>
                        </a:ext>
                      </a:extLst>
                    </p:cNvPr>
                    <p:cNvGrpSpPr/>
                    <p:nvPr/>
                  </p:nvGrpSpPr>
                  <p:grpSpPr>
                    <a:xfrm>
                      <a:off x="1856943" y="2912011"/>
                      <a:ext cx="8229593" cy="3030879"/>
                      <a:chOff x="1856943" y="2912011"/>
                      <a:chExt cx="8229593" cy="3030879"/>
                    </a:xfrm>
                  </p:grpSpPr>
                  <p:grpSp>
                    <p:nvGrpSpPr>
                      <p:cNvPr id="14" name="Group 13">
                        <a:extLst>
                          <a:ext uri="{FF2B5EF4-FFF2-40B4-BE49-F238E27FC236}">
                            <a16:creationId xmlns:a16="http://schemas.microsoft.com/office/drawing/2014/main" id="{8ACF70BD-1AC5-4275-8E70-C08FDD0B953A}"/>
                          </a:ext>
                        </a:extLst>
                      </p:cNvPr>
                      <p:cNvGrpSpPr/>
                      <p:nvPr/>
                    </p:nvGrpSpPr>
                    <p:grpSpPr>
                      <a:xfrm>
                        <a:off x="1856943" y="2912012"/>
                        <a:ext cx="8229593" cy="3030878"/>
                        <a:chOff x="1856943" y="2912012"/>
                        <a:chExt cx="8229593" cy="3030878"/>
                      </a:xfrm>
                    </p:grpSpPr>
                    <p:grpSp>
                      <p:nvGrpSpPr>
                        <p:cNvPr id="8" name="Group 7">
                          <a:extLst>
                            <a:ext uri="{FF2B5EF4-FFF2-40B4-BE49-F238E27FC236}">
                              <a16:creationId xmlns:a16="http://schemas.microsoft.com/office/drawing/2014/main" id="{0242CBB4-0F57-48A7-977B-CD63BCD742C3}"/>
                            </a:ext>
                          </a:extLst>
                        </p:cNvPr>
                        <p:cNvGrpSpPr/>
                        <p:nvPr/>
                      </p:nvGrpSpPr>
                      <p:grpSpPr>
                        <a:xfrm>
                          <a:off x="1871001" y="2912012"/>
                          <a:ext cx="5008100" cy="2940148"/>
                          <a:chOff x="1871001" y="3629464"/>
                          <a:chExt cx="5008100" cy="2222696"/>
                        </a:xfrm>
                      </p:grpSpPr>
                      <p:sp>
                        <p:nvSpPr>
                          <p:cNvPr id="5" name="Rectangle 4">
                            <a:extLst>
                              <a:ext uri="{FF2B5EF4-FFF2-40B4-BE49-F238E27FC236}">
                                <a16:creationId xmlns:a16="http://schemas.microsoft.com/office/drawing/2014/main" id="{6EDEDB9C-2881-40E1-AE9B-541ECB071603}"/>
                              </a:ext>
                            </a:extLst>
                          </p:cNvPr>
                          <p:cNvSpPr/>
                          <p:nvPr/>
                        </p:nvSpPr>
                        <p:spPr>
                          <a:xfrm>
                            <a:off x="1871002" y="4740812"/>
                            <a:ext cx="5008099" cy="11113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6" name="Rectangle 5">
                            <a:extLst>
                              <a:ext uri="{FF2B5EF4-FFF2-40B4-BE49-F238E27FC236}">
                                <a16:creationId xmlns:a16="http://schemas.microsoft.com/office/drawing/2014/main" id="{2ECD21B5-131D-47C0-AA6F-C223BA950F69}"/>
                              </a:ext>
                            </a:extLst>
                          </p:cNvPr>
                          <p:cNvSpPr/>
                          <p:nvPr/>
                        </p:nvSpPr>
                        <p:spPr>
                          <a:xfrm>
                            <a:off x="1871001" y="3629464"/>
                            <a:ext cx="5008099" cy="11113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7" name="Rectangle 6">
                            <a:extLst>
                              <a:ext uri="{FF2B5EF4-FFF2-40B4-BE49-F238E27FC236}">
                                <a16:creationId xmlns:a16="http://schemas.microsoft.com/office/drawing/2014/main" id="{4A4F5F6D-AF20-4FA0-96AB-EA9022F2CEF0}"/>
                              </a:ext>
                            </a:extLst>
                          </p:cNvPr>
                          <p:cNvSpPr/>
                          <p:nvPr/>
                        </p:nvSpPr>
                        <p:spPr>
                          <a:xfrm>
                            <a:off x="4332853" y="3629465"/>
                            <a:ext cx="70339" cy="2222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sp>
                      <p:nvSpPr>
                        <p:cNvPr id="9" name="Rectangle 8">
                          <a:extLst>
                            <a:ext uri="{FF2B5EF4-FFF2-40B4-BE49-F238E27FC236}">
                              <a16:creationId xmlns:a16="http://schemas.microsoft.com/office/drawing/2014/main" id="{9603BEB2-D7C9-475B-9F07-992292B3B9CE}"/>
                            </a:ext>
                          </a:extLst>
                        </p:cNvPr>
                        <p:cNvSpPr/>
                        <p:nvPr/>
                      </p:nvSpPr>
                      <p:spPr>
                        <a:xfrm>
                          <a:off x="6949440" y="2912012"/>
                          <a:ext cx="3137096" cy="2940146"/>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dirty="0"/>
                        </a:p>
                      </p:txBody>
                    </p:sp>
                    <p:sp>
                      <p:nvSpPr>
                        <p:cNvPr id="10" name="Rectangle 9">
                          <a:extLst>
                            <a:ext uri="{FF2B5EF4-FFF2-40B4-BE49-F238E27FC236}">
                              <a16:creationId xmlns:a16="http://schemas.microsoft.com/office/drawing/2014/main" id="{8E78BBB6-E9CB-4DCD-960F-0E33C4F5C111}"/>
                            </a:ext>
                          </a:extLst>
                        </p:cNvPr>
                        <p:cNvSpPr/>
                        <p:nvPr/>
                      </p:nvSpPr>
                      <p:spPr>
                        <a:xfrm>
                          <a:off x="6879100" y="2912012"/>
                          <a:ext cx="70339" cy="2940147"/>
                        </a:xfrm>
                        <a:prstGeom prst="rect">
                          <a:avLst/>
                        </a:prstGeom>
                        <a:pattFill prst="wdUp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11" name="Rectangle 10">
                          <a:extLst>
                            <a:ext uri="{FF2B5EF4-FFF2-40B4-BE49-F238E27FC236}">
                              <a16:creationId xmlns:a16="http://schemas.microsoft.com/office/drawing/2014/main" id="{72119856-AB42-4E71-AF82-AF23C3A3C84B}"/>
                            </a:ext>
                          </a:extLst>
                        </p:cNvPr>
                        <p:cNvSpPr/>
                        <p:nvPr/>
                      </p:nvSpPr>
                      <p:spPr>
                        <a:xfrm>
                          <a:off x="1856943" y="5852159"/>
                          <a:ext cx="8229593" cy="90731"/>
                        </a:xfrm>
                        <a:prstGeom prst="rect">
                          <a:avLst/>
                        </a:prstGeom>
                        <a:pattFill prst="wdUp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12" name="Rectangle 11">
                          <a:extLst>
                            <a:ext uri="{FF2B5EF4-FFF2-40B4-BE49-F238E27FC236}">
                              <a16:creationId xmlns:a16="http://schemas.microsoft.com/office/drawing/2014/main" id="{B9183633-3BAA-4CB0-AEAB-A2F87FAB48CF}"/>
                            </a:ext>
                          </a:extLst>
                        </p:cNvPr>
                        <p:cNvSpPr/>
                        <p:nvPr/>
                      </p:nvSpPr>
                      <p:spPr>
                        <a:xfrm>
                          <a:off x="1871000" y="4325817"/>
                          <a:ext cx="2461852" cy="49236"/>
                        </a:xfrm>
                        <a:prstGeom prst="rect">
                          <a:avLst/>
                        </a:prstGeom>
                        <a:pattFill prst="wdUpDiag">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13" name="Rectangle 12">
                          <a:extLst>
                            <a:ext uri="{FF2B5EF4-FFF2-40B4-BE49-F238E27FC236}">
                              <a16:creationId xmlns:a16="http://schemas.microsoft.com/office/drawing/2014/main" id="{139E5476-C436-48B2-8AAE-123BAB440F5C}"/>
                            </a:ext>
                          </a:extLst>
                        </p:cNvPr>
                        <p:cNvSpPr/>
                        <p:nvPr/>
                      </p:nvSpPr>
                      <p:spPr>
                        <a:xfrm>
                          <a:off x="4417247" y="4325816"/>
                          <a:ext cx="2461852" cy="49236"/>
                        </a:xfrm>
                        <a:prstGeom prst="rect">
                          <a:avLst/>
                        </a:prstGeom>
                        <a:pattFill prst="wdUpDiag">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sp>
                    <p:nvSpPr>
                      <p:cNvPr id="15" name="Rectangle 14">
                        <a:extLst>
                          <a:ext uri="{FF2B5EF4-FFF2-40B4-BE49-F238E27FC236}">
                            <a16:creationId xmlns:a16="http://schemas.microsoft.com/office/drawing/2014/main" id="{C88E92A7-84D9-435E-AEBB-74F5A96FD09F}"/>
                          </a:ext>
                        </a:extLst>
                      </p:cNvPr>
                      <p:cNvSpPr/>
                      <p:nvPr/>
                    </p:nvSpPr>
                    <p:spPr>
                      <a:xfrm>
                        <a:off x="9493353" y="2912011"/>
                        <a:ext cx="70339" cy="2940147"/>
                      </a:xfrm>
                      <a:prstGeom prst="rect">
                        <a:avLst/>
                      </a:prstGeom>
                      <a:ln>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cxnSp>
                  <p:nvCxnSpPr>
                    <p:cNvPr id="19" name="Straight Connector 18">
                      <a:extLst>
                        <a:ext uri="{FF2B5EF4-FFF2-40B4-BE49-F238E27FC236}">
                          <a16:creationId xmlns:a16="http://schemas.microsoft.com/office/drawing/2014/main" id="{4DBB4A9A-B7B1-4A5B-B9BA-1C1206802935}"/>
                        </a:ext>
                      </a:extLst>
                    </p:cNvPr>
                    <p:cNvCxnSpPr>
                      <a:stCxn id="10" idx="3"/>
                    </p:cNvCxnSpPr>
                    <p:nvPr/>
                  </p:nvCxnSpPr>
                  <p:spPr>
                    <a:xfrm flipV="1">
                      <a:off x="6949439" y="4382085"/>
                      <a:ext cx="2499551"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A1C436C7-11DC-461F-8932-2FBD14C56BE8}"/>
                      </a:ext>
                    </a:extLst>
                  </p:cNvPr>
                  <p:cNvSpPr/>
                  <p:nvPr/>
                </p:nvSpPr>
                <p:spPr>
                  <a:xfrm flipV="1">
                    <a:off x="6968289" y="4326481"/>
                    <a:ext cx="2454723" cy="45719"/>
                  </a:xfrm>
                  <a:prstGeom prst="rect">
                    <a:avLst/>
                  </a:prstGeom>
                  <a:pattFill prst="wdUpDiag">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cxnSp>
              <p:nvCxnSpPr>
                <p:cNvPr id="23" name="Straight Connector 22">
                  <a:extLst>
                    <a:ext uri="{FF2B5EF4-FFF2-40B4-BE49-F238E27FC236}">
                      <a16:creationId xmlns:a16="http://schemas.microsoft.com/office/drawing/2014/main" id="{0B7B0371-D5CA-4F18-956C-0E3A96A17819}"/>
                    </a:ext>
                  </a:extLst>
                </p:cNvPr>
                <p:cNvCxnSpPr>
                  <a:cxnSpLocks/>
                </p:cNvCxnSpPr>
                <p:nvPr/>
              </p:nvCxnSpPr>
              <p:spPr>
                <a:xfrm>
                  <a:off x="983107" y="3262739"/>
                  <a:ext cx="7622352"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27" name="Arc 26">
                <a:extLst>
                  <a:ext uri="{FF2B5EF4-FFF2-40B4-BE49-F238E27FC236}">
                    <a16:creationId xmlns:a16="http://schemas.microsoft.com/office/drawing/2014/main" id="{F5C12115-EC1D-4C37-9134-48B67A1FD105}"/>
                  </a:ext>
                </a:extLst>
              </p:cNvPr>
              <p:cNvSpPr/>
              <p:nvPr/>
            </p:nvSpPr>
            <p:spPr>
              <a:xfrm>
                <a:off x="3515299" y="3429000"/>
                <a:ext cx="5090160" cy="960096"/>
              </a:xfrm>
              <a:prstGeom prst="arc">
                <a:avLst>
                  <a:gd name="adj1" fmla="val 10776644"/>
                  <a:gd name="adj2" fmla="val 0"/>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IQ"/>
              </a:p>
            </p:txBody>
          </p:sp>
          <p:sp>
            <p:nvSpPr>
              <p:cNvPr id="28" name="Arc 27">
                <a:extLst>
                  <a:ext uri="{FF2B5EF4-FFF2-40B4-BE49-F238E27FC236}">
                    <a16:creationId xmlns:a16="http://schemas.microsoft.com/office/drawing/2014/main" id="{253CABA4-1F5C-4636-BDD1-E31F1342ADB4}"/>
                  </a:ext>
                </a:extLst>
              </p:cNvPr>
              <p:cNvSpPr/>
              <p:nvPr/>
            </p:nvSpPr>
            <p:spPr>
              <a:xfrm>
                <a:off x="-1632314" y="3269772"/>
                <a:ext cx="5090160" cy="1365299"/>
              </a:xfrm>
              <a:prstGeom prst="arc">
                <a:avLst>
                  <a:gd name="adj1" fmla="val 16790585"/>
                  <a:gd name="adj2" fmla="val 0"/>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IQ"/>
              </a:p>
            </p:txBody>
          </p:sp>
        </p:grpSp>
        <p:cxnSp>
          <p:nvCxnSpPr>
            <p:cNvPr id="31" name="Straight Arrow Connector 30">
              <a:extLst>
                <a:ext uri="{FF2B5EF4-FFF2-40B4-BE49-F238E27FC236}">
                  <a16:creationId xmlns:a16="http://schemas.microsoft.com/office/drawing/2014/main" id="{0605C288-59D8-4DE5-970C-00CDE53996DD}"/>
                </a:ext>
              </a:extLst>
            </p:cNvPr>
            <p:cNvCxnSpPr/>
            <p:nvPr/>
          </p:nvCxnSpPr>
          <p:spPr>
            <a:xfrm>
              <a:off x="6061545" y="6135757"/>
              <a:ext cx="313709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D08B64B6-5ADC-4193-922D-24586E60338E}"/>
                </a:ext>
              </a:extLst>
            </p:cNvPr>
            <p:cNvSpPr txBox="1"/>
            <p:nvPr/>
          </p:nvSpPr>
          <p:spPr>
            <a:xfrm>
              <a:off x="7076763" y="6135757"/>
              <a:ext cx="805029" cy="369332"/>
            </a:xfrm>
            <a:prstGeom prst="rect">
              <a:avLst/>
            </a:prstGeom>
            <a:noFill/>
          </p:spPr>
          <p:txBody>
            <a:bodyPr wrap="none" rtlCol="1">
              <a:spAutoFit/>
            </a:bodyPr>
            <a:lstStyle/>
            <a:p>
              <a:r>
                <a:rPr lang="en-US" dirty="0"/>
                <a:t>Image</a:t>
              </a:r>
              <a:endParaRPr lang="ar-IQ" dirty="0"/>
            </a:p>
          </p:txBody>
        </p:sp>
        <p:sp>
          <p:nvSpPr>
            <p:cNvPr id="33" name="TextBox 32">
              <a:extLst>
                <a:ext uri="{FF2B5EF4-FFF2-40B4-BE49-F238E27FC236}">
                  <a16:creationId xmlns:a16="http://schemas.microsoft.com/office/drawing/2014/main" id="{124D6788-DEA0-4F68-AABE-713D3E71E7A3}"/>
                </a:ext>
              </a:extLst>
            </p:cNvPr>
            <p:cNvSpPr txBox="1"/>
            <p:nvPr/>
          </p:nvSpPr>
          <p:spPr>
            <a:xfrm>
              <a:off x="3126838" y="6094370"/>
              <a:ext cx="625749" cy="369332"/>
            </a:xfrm>
            <a:prstGeom prst="rect">
              <a:avLst/>
            </a:prstGeom>
            <a:noFill/>
          </p:spPr>
          <p:txBody>
            <a:bodyPr wrap="none" rtlCol="1">
              <a:spAutoFit/>
            </a:bodyPr>
            <a:lstStyle/>
            <a:p>
              <a:r>
                <a:rPr lang="en-US" dirty="0"/>
                <a:t>Real</a:t>
              </a:r>
              <a:endParaRPr lang="ar-IQ" dirty="0"/>
            </a:p>
          </p:txBody>
        </p:sp>
        <p:cxnSp>
          <p:nvCxnSpPr>
            <p:cNvPr id="34" name="Straight Arrow Connector 33">
              <a:extLst>
                <a:ext uri="{FF2B5EF4-FFF2-40B4-BE49-F238E27FC236}">
                  <a16:creationId xmlns:a16="http://schemas.microsoft.com/office/drawing/2014/main" id="{20DE56C9-7336-45B6-B059-5CBCB0303390}"/>
                </a:ext>
              </a:extLst>
            </p:cNvPr>
            <p:cNvCxnSpPr>
              <a:cxnSpLocks/>
            </p:cNvCxnSpPr>
            <p:nvPr/>
          </p:nvCxnSpPr>
          <p:spPr>
            <a:xfrm>
              <a:off x="983106" y="6135757"/>
              <a:ext cx="504326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563837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B1A17FB-6C25-454E-8EAB-AA309B37A1ED}"/>
              </a:ext>
            </a:extLst>
          </p:cNvPr>
          <p:cNvSpPr>
            <a:spLocks noGrp="1"/>
          </p:cNvSpPr>
          <p:nvPr>
            <p:ph idx="1"/>
          </p:nvPr>
        </p:nvSpPr>
        <p:spPr>
          <a:xfrm>
            <a:off x="677334" y="728871"/>
            <a:ext cx="8596668" cy="5312492"/>
          </a:xfrm>
        </p:spPr>
        <p:txBody>
          <a:bodyPr>
            <a:normAutofit/>
          </a:bodyPr>
          <a:lstStyle/>
          <a:p>
            <a:pPr marL="0" indent="0" algn="just" rtl="0">
              <a:buNone/>
            </a:pPr>
            <a:r>
              <a:rPr lang="en-US" sz="3600" dirty="0"/>
              <a:t>Example: A well is pumping near a barrier at rate of 0.03 m</a:t>
            </a:r>
            <a:r>
              <a:rPr lang="en-US" sz="3600" baseline="30000" dirty="0"/>
              <a:t>3</a:t>
            </a:r>
            <a:r>
              <a:rPr lang="en-US" sz="3600" dirty="0"/>
              <a:t>/sec from a confined aquifer 20 m thick. Aquifer permeability is 27.65 m/day and its storage coefficient is 3 * 10</a:t>
            </a:r>
            <a:r>
              <a:rPr lang="en-US" sz="3600" baseline="30000" dirty="0"/>
              <a:t>-5</a:t>
            </a:r>
            <a:r>
              <a:rPr lang="en-US" sz="3600" dirty="0"/>
              <a:t>. Determine the dropdown at point (o) of figure below after 10 </a:t>
            </a:r>
            <a:r>
              <a:rPr lang="en-US" sz="3600" dirty="0" err="1"/>
              <a:t>hrs</a:t>
            </a:r>
            <a:r>
              <a:rPr lang="en-US" sz="3600" dirty="0"/>
              <a:t> of continuous pumping.</a:t>
            </a:r>
            <a:endParaRPr lang="en-US" sz="6000" dirty="0"/>
          </a:p>
        </p:txBody>
      </p:sp>
    </p:spTree>
    <p:extLst>
      <p:ext uri="{BB962C8B-B14F-4D97-AF65-F5344CB8AC3E}">
        <p14:creationId xmlns:p14="http://schemas.microsoft.com/office/powerpoint/2010/main" val="3810515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85BCB-2EA3-4EC4-AF46-9154BA0F8382}"/>
              </a:ext>
            </a:extLst>
          </p:cNvPr>
          <p:cNvSpPr>
            <a:spLocks noGrp="1"/>
          </p:cNvSpPr>
          <p:nvPr>
            <p:ph type="title"/>
          </p:nvPr>
        </p:nvSpPr>
        <p:spPr>
          <a:xfrm>
            <a:off x="677334" y="199280"/>
            <a:ext cx="8596668" cy="806560"/>
          </a:xfrm>
        </p:spPr>
        <p:txBody>
          <a:bodyPr/>
          <a:lstStyle/>
          <a:p>
            <a:r>
              <a:rPr lang="en-US" dirty="0"/>
              <a:t>Recharge Boundary.</a:t>
            </a:r>
            <a:endParaRPr lang="ar-IQ"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62D24EA-6358-4670-8E3A-9470F11092D6}"/>
                  </a:ext>
                </a:extLst>
              </p:cNvPr>
              <p:cNvSpPr>
                <a:spLocks noGrp="1"/>
              </p:cNvSpPr>
              <p:nvPr>
                <p:ph sz="half" idx="1"/>
              </p:nvPr>
            </p:nvSpPr>
            <p:spPr>
              <a:xfrm>
                <a:off x="677335" y="962606"/>
                <a:ext cx="8596667" cy="1797925"/>
              </a:xfrm>
            </p:spPr>
            <p:txBody>
              <a:bodyPr/>
              <a:lstStyle/>
              <a:p>
                <a:pPr marL="0" indent="0" algn="l" rtl="0">
                  <a:buNone/>
                </a:pPr>
                <a:r>
                  <a:rPr lang="en-US" dirty="0"/>
                  <a:t>The drop down between the barrier and pumping well can be calculated from: </a:t>
                </a:r>
              </a:p>
              <a:p>
                <a:pPr marL="0" indent="0" rtl="0">
                  <a:buNone/>
                </a:pPr>
                <a:endParaRPr lang="en-US" i="1" dirty="0"/>
              </a:p>
              <a:p>
                <a:pPr marL="0" indent="0" rtl="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𝑡𝑜𝑡𝑎𝑙</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𝑝</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𝑖</m:t>
                          </m:r>
                        </m:sub>
                      </m:sSub>
                    </m:oMath>
                  </m:oMathPara>
                </a14:m>
                <a:endParaRPr lang="en-US" dirty="0"/>
              </a:p>
              <a:p>
                <a:pPr marL="0" indent="0" rtl="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𝑡𝑜𝑡𝑎𝑙</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𝑄</m:t>
                          </m:r>
                        </m:num>
                        <m:den>
                          <m:r>
                            <a:rPr lang="en-US" i="1">
                              <a:latin typeface="Cambria Math" panose="02040503050406030204" pitchFamily="18" charset="0"/>
                            </a:rPr>
                            <m:t>4</m:t>
                          </m:r>
                          <m:r>
                            <a:rPr lang="en-US" i="1">
                              <a:latin typeface="Cambria Math" panose="02040503050406030204" pitchFamily="18" charset="0"/>
                            </a:rPr>
                            <m:t> </m:t>
                          </m:r>
                          <m:r>
                            <a:rPr lang="en-US" i="1">
                              <a:latin typeface="Cambria Math" panose="02040503050406030204" pitchFamily="18" charset="0"/>
                            </a:rPr>
                            <m:t>𝜋</m:t>
                          </m:r>
                          <m:r>
                            <a:rPr lang="en-US" i="1">
                              <a:latin typeface="Cambria Math" panose="02040503050406030204" pitchFamily="18" charset="0"/>
                            </a:rPr>
                            <m:t> </m:t>
                          </m:r>
                          <m:r>
                            <a:rPr lang="en-US" i="1">
                              <a:latin typeface="Cambria Math" panose="02040503050406030204" pitchFamily="18" charset="0"/>
                            </a:rPr>
                            <m:t>𝑇</m:t>
                          </m:r>
                        </m:den>
                      </m:f>
                      <m:r>
                        <a:rPr lang="en-US" i="1">
                          <a:latin typeface="Cambria Math" panose="02040503050406030204" pitchFamily="18" charset="0"/>
                        </a:rPr>
                        <m:t>𝑤</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𝑝</m:t>
                              </m:r>
                            </m:sub>
                          </m:sSub>
                        </m:e>
                      </m:d>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𝑄</m:t>
                          </m:r>
                        </m:num>
                        <m:den>
                          <m:r>
                            <a:rPr lang="en-US" i="1">
                              <a:latin typeface="Cambria Math" panose="02040503050406030204" pitchFamily="18" charset="0"/>
                            </a:rPr>
                            <m:t>4</m:t>
                          </m:r>
                          <m:r>
                            <a:rPr lang="en-US" i="1">
                              <a:latin typeface="Cambria Math" panose="02040503050406030204" pitchFamily="18" charset="0"/>
                            </a:rPr>
                            <m:t> </m:t>
                          </m:r>
                          <m:r>
                            <a:rPr lang="en-US" i="1">
                              <a:latin typeface="Cambria Math" panose="02040503050406030204" pitchFamily="18" charset="0"/>
                            </a:rPr>
                            <m:t>𝜋</m:t>
                          </m:r>
                          <m:r>
                            <a:rPr lang="en-US" i="1">
                              <a:latin typeface="Cambria Math" panose="02040503050406030204" pitchFamily="18" charset="0"/>
                            </a:rPr>
                            <m:t> </m:t>
                          </m:r>
                          <m:r>
                            <a:rPr lang="en-US" i="1">
                              <a:latin typeface="Cambria Math" panose="02040503050406030204" pitchFamily="18" charset="0"/>
                            </a:rPr>
                            <m:t>𝑇</m:t>
                          </m:r>
                        </m:den>
                      </m:f>
                      <m:r>
                        <a:rPr lang="en-US" i="1">
                          <a:latin typeface="Cambria Math" panose="02040503050406030204" pitchFamily="18" charset="0"/>
                        </a:rPr>
                        <m:t>𝑤</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e>
                      </m:d>
                    </m:oMath>
                  </m:oMathPara>
                </a14:m>
                <a:endParaRPr lang="en-US" dirty="0"/>
              </a:p>
              <a:p>
                <a:endParaRPr lang="ar-IQ" dirty="0"/>
              </a:p>
            </p:txBody>
          </p:sp>
        </mc:Choice>
        <mc:Fallback xmlns="">
          <p:sp>
            <p:nvSpPr>
              <p:cNvPr id="3" name="Content Placeholder 2">
                <a:extLst>
                  <a:ext uri="{FF2B5EF4-FFF2-40B4-BE49-F238E27FC236}">
                    <a16:creationId xmlns:a16="http://schemas.microsoft.com/office/drawing/2014/main" id="{862D24EA-6358-4670-8E3A-9470F11092D6}"/>
                  </a:ext>
                </a:extLst>
              </p:cNvPr>
              <p:cNvSpPr>
                <a:spLocks noGrp="1" noRot="1" noChangeAspect="1" noMove="1" noResize="1" noEditPoints="1" noAdjustHandles="1" noChangeArrowheads="1" noChangeShapeType="1" noTextEdit="1"/>
              </p:cNvSpPr>
              <p:nvPr>
                <p:ph sz="half" idx="1"/>
              </p:nvPr>
            </p:nvSpPr>
            <p:spPr>
              <a:xfrm>
                <a:off x="677335" y="962606"/>
                <a:ext cx="8596667" cy="1797925"/>
              </a:xfrm>
              <a:blipFill>
                <a:blip r:embed="rId2"/>
                <a:stretch>
                  <a:fillRect l="-567" t="-2373"/>
                </a:stretch>
              </a:blipFill>
            </p:spPr>
            <p:txBody>
              <a:bodyPr/>
              <a:lstStyle/>
              <a:p>
                <a:r>
                  <a:rPr lang="ar-IQ">
                    <a:noFill/>
                  </a:rPr>
                  <a:t> </a:t>
                </a:r>
              </a:p>
            </p:txBody>
          </p:sp>
        </mc:Fallback>
      </mc:AlternateContent>
      <p:grpSp>
        <p:nvGrpSpPr>
          <p:cNvPr id="45" name="Group 44">
            <a:extLst>
              <a:ext uri="{FF2B5EF4-FFF2-40B4-BE49-F238E27FC236}">
                <a16:creationId xmlns:a16="http://schemas.microsoft.com/office/drawing/2014/main" id="{1A04464D-DB7D-4073-ACD7-F5C75D61A2D0}"/>
              </a:ext>
            </a:extLst>
          </p:cNvPr>
          <p:cNvGrpSpPr/>
          <p:nvPr/>
        </p:nvGrpSpPr>
        <p:grpSpPr>
          <a:xfrm>
            <a:off x="-1632314" y="2964476"/>
            <a:ext cx="10830956" cy="3712889"/>
            <a:chOff x="-1632314" y="2964476"/>
            <a:chExt cx="10830956" cy="3712889"/>
          </a:xfrm>
        </p:grpSpPr>
        <p:cxnSp>
          <p:nvCxnSpPr>
            <p:cNvPr id="34" name="Straight Connector 33">
              <a:extLst>
                <a:ext uri="{FF2B5EF4-FFF2-40B4-BE49-F238E27FC236}">
                  <a16:creationId xmlns:a16="http://schemas.microsoft.com/office/drawing/2014/main" id="{D847AA68-4D7D-47C4-AACC-C1F843FADED9}"/>
                </a:ext>
              </a:extLst>
            </p:cNvPr>
            <p:cNvCxnSpPr/>
            <p:nvPr/>
          </p:nvCxnSpPr>
          <p:spPr>
            <a:xfrm>
              <a:off x="5986930" y="3608514"/>
              <a:ext cx="71215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9" name="Group 38">
              <a:extLst>
                <a:ext uri="{FF2B5EF4-FFF2-40B4-BE49-F238E27FC236}">
                  <a16:creationId xmlns:a16="http://schemas.microsoft.com/office/drawing/2014/main" id="{CA49905D-05DE-4A9B-84B3-83EF8510C628}"/>
                </a:ext>
              </a:extLst>
            </p:cNvPr>
            <p:cNvGrpSpPr/>
            <p:nvPr/>
          </p:nvGrpSpPr>
          <p:grpSpPr>
            <a:xfrm>
              <a:off x="-1632314" y="2964476"/>
              <a:ext cx="10830956" cy="3712889"/>
              <a:chOff x="-1632314" y="2964476"/>
              <a:chExt cx="10830956" cy="3712889"/>
            </a:xfrm>
          </p:grpSpPr>
          <p:grpSp>
            <p:nvGrpSpPr>
              <p:cNvPr id="37" name="Group 36">
                <a:extLst>
                  <a:ext uri="{FF2B5EF4-FFF2-40B4-BE49-F238E27FC236}">
                    <a16:creationId xmlns:a16="http://schemas.microsoft.com/office/drawing/2014/main" id="{D8C8E8C1-AB4D-4288-8836-EA2597C4FEF4}"/>
                  </a:ext>
                </a:extLst>
              </p:cNvPr>
              <p:cNvGrpSpPr/>
              <p:nvPr/>
            </p:nvGrpSpPr>
            <p:grpSpPr>
              <a:xfrm>
                <a:off x="-1632314" y="3084287"/>
                <a:ext cx="10830956" cy="3593078"/>
                <a:chOff x="-1632314" y="3084287"/>
                <a:chExt cx="10830956" cy="3593078"/>
              </a:xfrm>
            </p:grpSpPr>
            <p:grpSp>
              <p:nvGrpSpPr>
                <p:cNvPr id="5" name="Group 4">
                  <a:extLst>
                    <a:ext uri="{FF2B5EF4-FFF2-40B4-BE49-F238E27FC236}">
                      <a16:creationId xmlns:a16="http://schemas.microsoft.com/office/drawing/2014/main" id="{85148D94-AACE-416A-848E-6D7E64D77904}"/>
                    </a:ext>
                  </a:extLst>
                </p:cNvPr>
                <p:cNvGrpSpPr/>
                <p:nvPr/>
              </p:nvGrpSpPr>
              <p:grpSpPr>
                <a:xfrm>
                  <a:off x="-1632314" y="3084287"/>
                  <a:ext cx="10830956" cy="3593078"/>
                  <a:chOff x="-1632314" y="2912011"/>
                  <a:chExt cx="10830956" cy="3593078"/>
                </a:xfrm>
              </p:grpSpPr>
              <p:grpSp>
                <p:nvGrpSpPr>
                  <p:cNvPr id="6" name="Group 5">
                    <a:extLst>
                      <a:ext uri="{FF2B5EF4-FFF2-40B4-BE49-F238E27FC236}">
                        <a16:creationId xmlns:a16="http://schemas.microsoft.com/office/drawing/2014/main" id="{9AA9AD3A-6074-44C3-AFA0-FF49D10AD746}"/>
                      </a:ext>
                    </a:extLst>
                  </p:cNvPr>
                  <p:cNvGrpSpPr/>
                  <p:nvPr/>
                </p:nvGrpSpPr>
                <p:grpSpPr>
                  <a:xfrm>
                    <a:off x="-1632314" y="2912011"/>
                    <a:ext cx="10830956" cy="3030879"/>
                    <a:chOff x="-1632314" y="2912011"/>
                    <a:chExt cx="10830956" cy="3030879"/>
                  </a:xfrm>
                </p:grpSpPr>
                <p:grpSp>
                  <p:nvGrpSpPr>
                    <p:cNvPr id="11" name="Group 10">
                      <a:extLst>
                        <a:ext uri="{FF2B5EF4-FFF2-40B4-BE49-F238E27FC236}">
                          <a16:creationId xmlns:a16="http://schemas.microsoft.com/office/drawing/2014/main" id="{EF7F66C6-75A6-436B-A9D4-B270C8B79704}"/>
                        </a:ext>
                      </a:extLst>
                    </p:cNvPr>
                    <p:cNvGrpSpPr/>
                    <p:nvPr/>
                  </p:nvGrpSpPr>
                  <p:grpSpPr>
                    <a:xfrm>
                      <a:off x="969049" y="2912011"/>
                      <a:ext cx="8229593" cy="3030879"/>
                      <a:chOff x="969049" y="2912011"/>
                      <a:chExt cx="8229593" cy="3030879"/>
                    </a:xfrm>
                  </p:grpSpPr>
                  <p:grpSp>
                    <p:nvGrpSpPr>
                      <p:cNvPr id="14" name="Group 13">
                        <a:extLst>
                          <a:ext uri="{FF2B5EF4-FFF2-40B4-BE49-F238E27FC236}">
                            <a16:creationId xmlns:a16="http://schemas.microsoft.com/office/drawing/2014/main" id="{0B7B23C6-1CFC-42A8-994C-1B60F22836E8}"/>
                          </a:ext>
                        </a:extLst>
                      </p:cNvPr>
                      <p:cNvGrpSpPr/>
                      <p:nvPr/>
                    </p:nvGrpSpPr>
                    <p:grpSpPr>
                      <a:xfrm>
                        <a:off x="969049" y="2912011"/>
                        <a:ext cx="8229593" cy="3030879"/>
                        <a:chOff x="1856943" y="2912011"/>
                        <a:chExt cx="8229593" cy="3030879"/>
                      </a:xfrm>
                    </p:grpSpPr>
                    <p:grpSp>
                      <p:nvGrpSpPr>
                        <p:cNvPr id="16" name="Group 15">
                          <a:extLst>
                            <a:ext uri="{FF2B5EF4-FFF2-40B4-BE49-F238E27FC236}">
                              <a16:creationId xmlns:a16="http://schemas.microsoft.com/office/drawing/2014/main" id="{E6829FAC-17F0-487D-8478-9E003A93C2F3}"/>
                            </a:ext>
                          </a:extLst>
                        </p:cNvPr>
                        <p:cNvGrpSpPr/>
                        <p:nvPr/>
                      </p:nvGrpSpPr>
                      <p:grpSpPr>
                        <a:xfrm>
                          <a:off x="1856943" y="2912011"/>
                          <a:ext cx="8229593" cy="3030879"/>
                          <a:chOff x="1856943" y="2912011"/>
                          <a:chExt cx="8229593" cy="3030879"/>
                        </a:xfrm>
                      </p:grpSpPr>
                      <p:grpSp>
                        <p:nvGrpSpPr>
                          <p:cNvPr id="18" name="Group 17">
                            <a:extLst>
                              <a:ext uri="{FF2B5EF4-FFF2-40B4-BE49-F238E27FC236}">
                                <a16:creationId xmlns:a16="http://schemas.microsoft.com/office/drawing/2014/main" id="{ED919DDF-5E34-4193-86CF-E6E3173D13C5}"/>
                              </a:ext>
                            </a:extLst>
                          </p:cNvPr>
                          <p:cNvGrpSpPr/>
                          <p:nvPr/>
                        </p:nvGrpSpPr>
                        <p:grpSpPr>
                          <a:xfrm>
                            <a:off x="1856943" y="2912011"/>
                            <a:ext cx="8229593" cy="3030879"/>
                            <a:chOff x="1856943" y="2912011"/>
                            <a:chExt cx="8229593" cy="3030879"/>
                          </a:xfrm>
                        </p:grpSpPr>
                        <p:grpSp>
                          <p:nvGrpSpPr>
                            <p:cNvPr id="20" name="Group 19">
                              <a:extLst>
                                <a:ext uri="{FF2B5EF4-FFF2-40B4-BE49-F238E27FC236}">
                                  <a16:creationId xmlns:a16="http://schemas.microsoft.com/office/drawing/2014/main" id="{3223D61F-DE1D-435B-B2E3-CA08400D4A7A}"/>
                                </a:ext>
                              </a:extLst>
                            </p:cNvPr>
                            <p:cNvGrpSpPr/>
                            <p:nvPr/>
                          </p:nvGrpSpPr>
                          <p:grpSpPr>
                            <a:xfrm>
                              <a:off x="1856943" y="2912012"/>
                              <a:ext cx="8229593" cy="3030878"/>
                              <a:chOff x="1856943" y="2912012"/>
                              <a:chExt cx="8229593" cy="3030878"/>
                            </a:xfrm>
                          </p:grpSpPr>
                          <p:grpSp>
                            <p:nvGrpSpPr>
                              <p:cNvPr id="22" name="Group 21">
                                <a:extLst>
                                  <a:ext uri="{FF2B5EF4-FFF2-40B4-BE49-F238E27FC236}">
                                    <a16:creationId xmlns:a16="http://schemas.microsoft.com/office/drawing/2014/main" id="{A4EABE72-CCB5-4D1D-9182-B441809D6B22}"/>
                                  </a:ext>
                                </a:extLst>
                              </p:cNvPr>
                              <p:cNvGrpSpPr/>
                              <p:nvPr/>
                            </p:nvGrpSpPr>
                            <p:grpSpPr>
                              <a:xfrm>
                                <a:off x="1871001" y="2912012"/>
                                <a:ext cx="5008100" cy="2940148"/>
                                <a:chOff x="1871001" y="3629464"/>
                                <a:chExt cx="5008100" cy="2222696"/>
                              </a:xfrm>
                            </p:grpSpPr>
                            <p:sp>
                              <p:nvSpPr>
                                <p:cNvPr id="28" name="Rectangle 27">
                                  <a:extLst>
                                    <a:ext uri="{FF2B5EF4-FFF2-40B4-BE49-F238E27FC236}">
                                      <a16:creationId xmlns:a16="http://schemas.microsoft.com/office/drawing/2014/main" id="{E08CB7DB-8914-46AA-8AC5-AA3F342F48FE}"/>
                                    </a:ext>
                                  </a:extLst>
                                </p:cNvPr>
                                <p:cNvSpPr/>
                                <p:nvPr/>
                              </p:nvSpPr>
                              <p:spPr>
                                <a:xfrm>
                                  <a:off x="1871002" y="4740812"/>
                                  <a:ext cx="5008099" cy="11113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29" name="Rectangle 28">
                                  <a:extLst>
                                    <a:ext uri="{FF2B5EF4-FFF2-40B4-BE49-F238E27FC236}">
                                      <a16:creationId xmlns:a16="http://schemas.microsoft.com/office/drawing/2014/main" id="{186DF473-9772-4119-B6CF-CAD17E287F96}"/>
                                    </a:ext>
                                  </a:extLst>
                                </p:cNvPr>
                                <p:cNvSpPr/>
                                <p:nvPr/>
                              </p:nvSpPr>
                              <p:spPr>
                                <a:xfrm>
                                  <a:off x="1871001" y="3629464"/>
                                  <a:ext cx="5008099" cy="11113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30" name="Rectangle 29">
                                  <a:extLst>
                                    <a:ext uri="{FF2B5EF4-FFF2-40B4-BE49-F238E27FC236}">
                                      <a16:creationId xmlns:a16="http://schemas.microsoft.com/office/drawing/2014/main" id="{9878F52D-AE19-4892-ADEA-4090126DF972}"/>
                                    </a:ext>
                                  </a:extLst>
                                </p:cNvPr>
                                <p:cNvSpPr/>
                                <p:nvPr/>
                              </p:nvSpPr>
                              <p:spPr>
                                <a:xfrm>
                                  <a:off x="4332853" y="3629465"/>
                                  <a:ext cx="70339" cy="2222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sp>
                            <p:nvSpPr>
                              <p:cNvPr id="23" name="Rectangle 22">
                                <a:extLst>
                                  <a:ext uri="{FF2B5EF4-FFF2-40B4-BE49-F238E27FC236}">
                                    <a16:creationId xmlns:a16="http://schemas.microsoft.com/office/drawing/2014/main" id="{EB458003-FA2B-45D6-9933-1C71F5914204}"/>
                                  </a:ext>
                                </a:extLst>
                              </p:cNvPr>
                              <p:cNvSpPr/>
                              <p:nvPr/>
                            </p:nvSpPr>
                            <p:spPr>
                              <a:xfrm>
                                <a:off x="7586984" y="2912012"/>
                                <a:ext cx="2499551" cy="2940146"/>
                              </a:xfrm>
                              <a:prstGeom prst="rect">
                                <a:avLst/>
                              </a:prstGeom>
                              <a:solidFill>
                                <a:schemeClr val="bg1"/>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dirty="0"/>
                              </a:p>
                            </p:txBody>
                          </p:sp>
                          <p:sp>
                            <p:nvSpPr>
                              <p:cNvPr id="25" name="Rectangle 24">
                                <a:extLst>
                                  <a:ext uri="{FF2B5EF4-FFF2-40B4-BE49-F238E27FC236}">
                                    <a16:creationId xmlns:a16="http://schemas.microsoft.com/office/drawing/2014/main" id="{63D11FB3-AEBE-4562-B679-9EB73D1A9392}"/>
                                  </a:ext>
                                </a:extLst>
                              </p:cNvPr>
                              <p:cNvSpPr/>
                              <p:nvPr/>
                            </p:nvSpPr>
                            <p:spPr>
                              <a:xfrm>
                                <a:off x="1856943" y="5852159"/>
                                <a:ext cx="8229593" cy="90731"/>
                              </a:xfrm>
                              <a:prstGeom prst="rect">
                                <a:avLst/>
                              </a:prstGeom>
                              <a:pattFill prst="wdUp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26" name="Rectangle 25">
                                <a:extLst>
                                  <a:ext uri="{FF2B5EF4-FFF2-40B4-BE49-F238E27FC236}">
                                    <a16:creationId xmlns:a16="http://schemas.microsoft.com/office/drawing/2014/main" id="{E048B09E-2C2D-4B27-8D76-1047EBF4F984}"/>
                                  </a:ext>
                                </a:extLst>
                              </p:cNvPr>
                              <p:cNvSpPr/>
                              <p:nvPr/>
                            </p:nvSpPr>
                            <p:spPr>
                              <a:xfrm>
                                <a:off x="1871000" y="4325817"/>
                                <a:ext cx="2461852" cy="49236"/>
                              </a:xfrm>
                              <a:prstGeom prst="rect">
                                <a:avLst/>
                              </a:prstGeom>
                              <a:pattFill prst="wdUpDiag">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27" name="Rectangle 26">
                                <a:extLst>
                                  <a:ext uri="{FF2B5EF4-FFF2-40B4-BE49-F238E27FC236}">
                                    <a16:creationId xmlns:a16="http://schemas.microsoft.com/office/drawing/2014/main" id="{7B86882A-54BC-4B43-9AC2-5FFE917FF5F7}"/>
                                  </a:ext>
                                </a:extLst>
                              </p:cNvPr>
                              <p:cNvSpPr/>
                              <p:nvPr/>
                            </p:nvSpPr>
                            <p:spPr>
                              <a:xfrm>
                                <a:off x="4417247" y="4325816"/>
                                <a:ext cx="2461852" cy="49236"/>
                              </a:xfrm>
                              <a:prstGeom prst="rect">
                                <a:avLst/>
                              </a:prstGeom>
                              <a:pattFill prst="wdUpDiag">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sp>
                          <p:nvSpPr>
                            <p:cNvPr id="21" name="Rectangle 20">
                              <a:extLst>
                                <a:ext uri="{FF2B5EF4-FFF2-40B4-BE49-F238E27FC236}">
                                  <a16:creationId xmlns:a16="http://schemas.microsoft.com/office/drawing/2014/main" id="{EABD3B45-2B90-4D96-A16C-413A7F686F05}"/>
                                </a:ext>
                              </a:extLst>
                            </p:cNvPr>
                            <p:cNvSpPr/>
                            <p:nvPr/>
                          </p:nvSpPr>
                          <p:spPr>
                            <a:xfrm>
                              <a:off x="9493353" y="2912011"/>
                              <a:ext cx="70339" cy="2940147"/>
                            </a:xfrm>
                            <a:prstGeom prst="rect">
                              <a:avLst/>
                            </a:prstGeom>
                            <a:ln>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cxnSp>
                        <p:nvCxnSpPr>
                          <p:cNvPr id="19" name="Straight Connector 18">
                            <a:extLst>
                              <a:ext uri="{FF2B5EF4-FFF2-40B4-BE49-F238E27FC236}">
                                <a16:creationId xmlns:a16="http://schemas.microsoft.com/office/drawing/2014/main" id="{2A165126-4521-4AF3-BB8E-97B08CB05ABD}"/>
                              </a:ext>
                            </a:extLst>
                          </p:cNvPr>
                          <p:cNvCxnSpPr>
                            <a:cxnSpLocks/>
                            <a:stCxn id="23" idx="1"/>
                          </p:cNvCxnSpPr>
                          <p:nvPr/>
                        </p:nvCxnSpPr>
                        <p:spPr>
                          <a:xfrm>
                            <a:off x="7586984" y="4382085"/>
                            <a:ext cx="1862006"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39D59FC8-B096-4CAC-9748-22D5F9F70DE3}"/>
                            </a:ext>
                          </a:extLst>
                        </p:cNvPr>
                        <p:cNvSpPr/>
                        <p:nvPr/>
                      </p:nvSpPr>
                      <p:spPr>
                        <a:xfrm flipV="1">
                          <a:off x="7586982" y="4326480"/>
                          <a:ext cx="1836030" cy="62587"/>
                        </a:xfrm>
                        <a:prstGeom prst="rect">
                          <a:avLst/>
                        </a:prstGeom>
                        <a:pattFill prst="wdUpDiag">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cxnSp>
                    <p:nvCxnSpPr>
                      <p:cNvPr id="15" name="Straight Connector 14">
                        <a:extLst>
                          <a:ext uri="{FF2B5EF4-FFF2-40B4-BE49-F238E27FC236}">
                            <a16:creationId xmlns:a16="http://schemas.microsoft.com/office/drawing/2014/main" id="{584D6CFE-1E90-491A-96BE-7DCB54842C0F}"/>
                          </a:ext>
                        </a:extLst>
                      </p:cNvPr>
                      <p:cNvCxnSpPr>
                        <a:cxnSpLocks/>
                      </p:cNvCxnSpPr>
                      <p:nvPr/>
                    </p:nvCxnSpPr>
                    <p:spPr>
                      <a:xfrm>
                        <a:off x="983107" y="3262739"/>
                        <a:ext cx="5008098" cy="7033"/>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13" name="Arc 12">
                      <a:extLst>
                        <a:ext uri="{FF2B5EF4-FFF2-40B4-BE49-F238E27FC236}">
                          <a16:creationId xmlns:a16="http://schemas.microsoft.com/office/drawing/2014/main" id="{E2D0BBDA-0E67-498A-A197-E3B5722C8145}"/>
                        </a:ext>
                      </a:extLst>
                    </p:cNvPr>
                    <p:cNvSpPr/>
                    <p:nvPr/>
                  </p:nvSpPr>
                  <p:spPr>
                    <a:xfrm>
                      <a:off x="-1632314" y="3269772"/>
                      <a:ext cx="5077271" cy="1365299"/>
                    </a:xfrm>
                    <a:prstGeom prst="arc">
                      <a:avLst>
                        <a:gd name="adj1" fmla="val 16790585"/>
                        <a:gd name="adj2" fmla="val 21524825"/>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IQ"/>
                    </a:p>
                  </p:txBody>
                </p:sp>
              </p:grpSp>
              <p:cxnSp>
                <p:nvCxnSpPr>
                  <p:cNvPr id="7" name="Straight Arrow Connector 6">
                    <a:extLst>
                      <a:ext uri="{FF2B5EF4-FFF2-40B4-BE49-F238E27FC236}">
                        <a16:creationId xmlns:a16="http://schemas.microsoft.com/office/drawing/2014/main" id="{B535A268-61CA-43F8-9957-D7D519639235}"/>
                      </a:ext>
                    </a:extLst>
                  </p:cNvPr>
                  <p:cNvCxnSpPr>
                    <a:cxnSpLocks/>
                  </p:cNvCxnSpPr>
                  <p:nvPr/>
                </p:nvCxnSpPr>
                <p:spPr>
                  <a:xfrm>
                    <a:off x="6699088" y="6135757"/>
                    <a:ext cx="249955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14A4AEC-EE95-43E6-BB43-6D39FC51C088}"/>
                      </a:ext>
                    </a:extLst>
                  </p:cNvPr>
                  <p:cNvSpPr txBox="1"/>
                  <p:nvPr/>
                </p:nvSpPr>
                <p:spPr>
                  <a:xfrm>
                    <a:off x="7076763" y="6135757"/>
                    <a:ext cx="805029" cy="369332"/>
                  </a:xfrm>
                  <a:prstGeom prst="rect">
                    <a:avLst/>
                  </a:prstGeom>
                  <a:noFill/>
                </p:spPr>
                <p:txBody>
                  <a:bodyPr wrap="none" rtlCol="1">
                    <a:spAutoFit/>
                  </a:bodyPr>
                  <a:lstStyle/>
                  <a:p>
                    <a:r>
                      <a:rPr lang="en-US" dirty="0"/>
                      <a:t>Image</a:t>
                    </a:r>
                    <a:endParaRPr lang="ar-IQ" dirty="0"/>
                  </a:p>
                </p:txBody>
              </p:sp>
              <p:sp>
                <p:nvSpPr>
                  <p:cNvPr id="9" name="TextBox 8">
                    <a:extLst>
                      <a:ext uri="{FF2B5EF4-FFF2-40B4-BE49-F238E27FC236}">
                        <a16:creationId xmlns:a16="http://schemas.microsoft.com/office/drawing/2014/main" id="{7E21A5C9-25F2-4031-BF02-51EC7E8D0AC1}"/>
                      </a:ext>
                    </a:extLst>
                  </p:cNvPr>
                  <p:cNvSpPr txBox="1"/>
                  <p:nvPr/>
                </p:nvSpPr>
                <p:spPr>
                  <a:xfrm>
                    <a:off x="3126838" y="6094370"/>
                    <a:ext cx="625749" cy="369332"/>
                  </a:xfrm>
                  <a:prstGeom prst="rect">
                    <a:avLst/>
                  </a:prstGeom>
                  <a:noFill/>
                </p:spPr>
                <p:txBody>
                  <a:bodyPr wrap="none" rtlCol="1">
                    <a:spAutoFit/>
                  </a:bodyPr>
                  <a:lstStyle/>
                  <a:p>
                    <a:r>
                      <a:rPr lang="en-US" dirty="0"/>
                      <a:t>Real</a:t>
                    </a:r>
                    <a:endParaRPr lang="ar-IQ" dirty="0"/>
                  </a:p>
                </p:txBody>
              </p:sp>
              <p:cxnSp>
                <p:nvCxnSpPr>
                  <p:cNvPr id="10" name="Straight Arrow Connector 9">
                    <a:extLst>
                      <a:ext uri="{FF2B5EF4-FFF2-40B4-BE49-F238E27FC236}">
                        <a16:creationId xmlns:a16="http://schemas.microsoft.com/office/drawing/2014/main" id="{B944AFC4-3B0D-4711-B8C5-ECA5DBDA9995}"/>
                      </a:ext>
                    </a:extLst>
                  </p:cNvPr>
                  <p:cNvCxnSpPr>
                    <a:cxnSpLocks/>
                  </p:cNvCxnSpPr>
                  <p:nvPr/>
                </p:nvCxnSpPr>
                <p:spPr>
                  <a:xfrm>
                    <a:off x="983106" y="6135757"/>
                    <a:ext cx="504326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32" name="Freeform: Shape 31">
                  <a:extLst>
                    <a:ext uri="{FF2B5EF4-FFF2-40B4-BE49-F238E27FC236}">
                      <a16:creationId xmlns:a16="http://schemas.microsoft.com/office/drawing/2014/main" id="{FC033386-534F-402B-8774-FEB898C6485F}"/>
                    </a:ext>
                  </a:extLst>
                </p:cNvPr>
                <p:cNvSpPr/>
                <p:nvPr/>
              </p:nvSpPr>
              <p:spPr>
                <a:xfrm>
                  <a:off x="3525078" y="3608924"/>
                  <a:ext cx="2461850" cy="446241"/>
                </a:xfrm>
                <a:custGeom>
                  <a:avLst/>
                  <a:gdLst>
                    <a:gd name="connsiteX0" fmla="*/ 0 w 2438400"/>
                    <a:gd name="connsiteY0" fmla="*/ 609600 h 609600"/>
                    <a:gd name="connsiteX1" fmla="*/ 39757 w 2438400"/>
                    <a:gd name="connsiteY1" fmla="*/ 450574 h 609600"/>
                    <a:gd name="connsiteX2" fmla="*/ 198783 w 2438400"/>
                    <a:gd name="connsiteY2" fmla="*/ 291548 h 609600"/>
                    <a:gd name="connsiteX3" fmla="*/ 715618 w 2438400"/>
                    <a:gd name="connsiteY3" fmla="*/ 172278 h 609600"/>
                    <a:gd name="connsiteX4" fmla="*/ 1113183 w 2438400"/>
                    <a:gd name="connsiteY4" fmla="*/ 159026 h 609600"/>
                    <a:gd name="connsiteX5" fmla="*/ 1590261 w 2438400"/>
                    <a:gd name="connsiteY5" fmla="*/ 198783 h 609600"/>
                    <a:gd name="connsiteX6" fmla="*/ 2014331 w 2438400"/>
                    <a:gd name="connsiteY6" fmla="*/ 198783 h 609600"/>
                    <a:gd name="connsiteX7" fmla="*/ 2199861 w 2438400"/>
                    <a:gd name="connsiteY7" fmla="*/ 132522 h 609600"/>
                    <a:gd name="connsiteX8" fmla="*/ 2438400 w 2438400"/>
                    <a:gd name="connsiteY8" fmla="*/ 0 h 609600"/>
                    <a:gd name="connsiteX0" fmla="*/ 0 w 2438400"/>
                    <a:gd name="connsiteY0" fmla="*/ 609600 h 609600"/>
                    <a:gd name="connsiteX1" fmla="*/ 79513 w 2438400"/>
                    <a:gd name="connsiteY1" fmla="*/ 463826 h 609600"/>
                    <a:gd name="connsiteX2" fmla="*/ 198783 w 2438400"/>
                    <a:gd name="connsiteY2" fmla="*/ 291548 h 609600"/>
                    <a:gd name="connsiteX3" fmla="*/ 715618 w 2438400"/>
                    <a:gd name="connsiteY3" fmla="*/ 172278 h 609600"/>
                    <a:gd name="connsiteX4" fmla="*/ 1113183 w 2438400"/>
                    <a:gd name="connsiteY4" fmla="*/ 159026 h 609600"/>
                    <a:gd name="connsiteX5" fmla="*/ 1590261 w 2438400"/>
                    <a:gd name="connsiteY5" fmla="*/ 198783 h 609600"/>
                    <a:gd name="connsiteX6" fmla="*/ 2014331 w 2438400"/>
                    <a:gd name="connsiteY6" fmla="*/ 198783 h 609600"/>
                    <a:gd name="connsiteX7" fmla="*/ 2199861 w 2438400"/>
                    <a:gd name="connsiteY7" fmla="*/ 132522 h 609600"/>
                    <a:gd name="connsiteX8" fmla="*/ 2438400 w 2438400"/>
                    <a:gd name="connsiteY8" fmla="*/ 0 h 609600"/>
                    <a:gd name="connsiteX0" fmla="*/ 0 w 2438400"/>
                    <a:gd name="connsiteY0" fmla="*/ 609600 h 609600"/>
                    <a:gd name="connsiteX1" fmla="*/ 79513 w 2438400"/>
                    <a:gd name="connsiteY1" fmla="*/ 463826 h 609600"/>
                    <a:gd name="connsiteX2" fmla="*/ 198783 w 2438400"/>
                    <a:gd name="connsiteY2" fmla="*/ 291548 h 609600"/>
                    <a:gd name="connsiteX3" fmla="*/ 530087 w 2438400"/>
                    <a:gd name="connsiteY3" fmla="*/ 172278 h 609600"/>
                    <a:gd name="connsiteX4" fmla="*/ 1113183 w 2438400"/>
                    <a:gd name="connsiteY4" fmla="*/ 159026 h 609600"/>
                    <a:gd name="connsiteX5" fmla="*/ 1590261 w 2438400"/>
                    <a:gd name="connsiteY5" fmla="*/ 198783 h 609600"/>
                    <a:gd name="connsiteX6" fmla="*/ 2014331 w 2438400"/>
                    <a:gd name="connsiteY6" fmla="*/ 198783 h 609600"/>
                    <a:gd name="connsiteX7" fmla="*/ 2199861 w 2438400"/>
                    <a:gd name="connsiteY7" fmla="*/ 132522 h 609600"/>
                    <a:gd name="connsiteX8" fmla="*/ 2438400 w 2438400"/>
                    <a:gd name="connsiteY8" fmla="*/ 0 h 609600"/>
                    <a:gd name="connsiteX0" fmla="*/ 0 w 2438400"/>
                    <a:gd name="connsiteY0" fmla="*/ 609600 h 609600"/>
                    <a:gd name="connsiteX1" fmla="*/ 79513 w 2438400"/>
                    <a:gd name="connsiteY1" fmla="*/ 463826 h 609600"/>
                    <a:gd name="connsiteX2" fmla="*/ 198783 w 2438400"/>
                    <a:gd name="connsiteY2" fmla="*/ 291548 h 609600"/>
                    <a:gd name="connsiteX3" fmla="*/ 530087 w 2438400"/>
                    <a:gd name="connsiteY3" fmla="*/ 212034 h 609600"/>
                    <a:gd name="connsiteX4" fmla="*/ 1113183 w 2438400"/>
                    <a:gd name="connsiteY4" fmla="*/ 159026 h 609600"/>
                    <a:gd name="connsiteX5" fmla="*/ 1590261 w 2438400"/>
                    <a:gd name="connsiteY5" fmla="*/ 198783 h 609600"/>
                    <a:gd name="connsiteX6" fmla="*/ 2014331 w 2438400"/>
                    <a:gd name="connsiteY6" fmla="*/ 198783 h 609600"/>
                    <a:gd name="connsiteX7" fmla="*/ 2199861 w 2438400"/>
                    <a:gd name="connsiteY7" fmla="*/ 132522 h 609600"/>
                    <a:gd name="connsiteX8" fmla="*/ 2438400 w 2438400"/>
                    <a:gd name="connsiteY8" fmla="*/ 0 h 609600"/>
                    <a:gd name="connsiteX0" fmla="*/ 0 w 2438400"/>
                    <a:gd name="connsiteY0" fmla="*/ 609600 h 609600"/>
                    <a:gd name="connsiteX1" fmla="*/ 79513 w 2438400"/>
                    <a:gd name="connsiteY1" fmla="*/ 463826 h 609600"/>
                    <a:gd name="connsiteX2" fmla="*/ 198783 w 2438400"/>
                    <a:gd name="connsiteY2" fmla="*/ 291548 h 609600"/>
                    <a:gd name="connsiteX3" fmla="*/ 530087 w 2438400"/>
                    <a:gd name="connsiteY3" fmla="*/ 212034 h 609600"/>
                    <a:gd name="connsiteX4" fmla="*/ 1073426 w 2438400"/>
                    <a:gd name="connsiteY4" fmla="*/ 198783 h 609600"/>
                    <a:gd name="connsiteX5" fmla="*/ 1590261 w 2438400"/>
                    <a:gd name="connsiteY5" fmla="*/ 198783 h 609600"/>
                    <a:gd name="connsiteX6" fmla="*/ 2014331 w 2438400"/>
                    <a:gd name="connsiteY6" fmla="*/ 198783 h 609600"/>
                    <a:gd name="connsiteX7" fmla="*/ 2199861 w 2438400"/>
                    <a:gd name="connsiteY7" fmla="*/ 132522 h 609600"/>
                    <a:gd name="connsiteX8" fmla="*/ 2438400 w 2438400"/>
                    <a:gd name="connsiteY8" fmla="*/ 0 h 609600"/>
                    <a:gd name="connsiteX0" fmla="*/ 0 w 2438400"/>
                    <a:gd name="connsiteY0" fmla="*/ 609600 h 609600"/>
                    <a:gd name="connsiteX1" fmla="*/ 92766 w 2438400"/>
                    <a:gd name="connsiteY1" fmla="*/ 437322 h 609600"/>
                    <a:gd name="connsiteX2" fmla="*/ 198783 w 2438400"/>
                    <a:gd name="connsiteY2" fmla="*/ 291548 h 609600"/>
                    <a:gd name="connsiteX3" fmla="*/ 530087 w 2438400"/>
                    <a:gd name="connsiteY3" fmla="*/ 212034 h 609600"/>
                    <a:gd name="connsiteX4" fmla="*/ 1073426 w 2438400"/>
                    <a:gd name="connsiteY4" fmla="*/ 198783 h 609600"/>
                    <a:gd name="connsiteX5" fmla="*/ 1590261 w 2438400"/>
                    <a:gd name="connsiteY5" fmla="*/ 198783 h 609600"/>
                    <a:gd name="connsiteX6" fmla="*/ 2014331 w 2438400"/>
                    <a:gd name="connsiteY6" fmla="*/ 198783 h 609600"/>
                    <a:gd name="connsiteX7" fmla="*/ 2199861 w 2438400"/>
                    <a:gd name="connsiteY7" fmla="*/ 132522 h 609600"/>
                    <a:gd name="connsiteX8" fmla="*/ 2438400 w 2438400"/>
                    <a:gd name="connsiteY8" fmla="*/ 0 h 609600"/>
                    <a:gd name="connsiteX0" fmla="*/ 0 w 2438400"/>
                    <a:gd name="connsiteY0" fmla="*/ 609600 h 609600"/>
                    <a:gd name="connsiteX1" fmla="*/ 92766 w 2438400"/>
                    <a:gd name="connsiteY1" fmla="*/ 437322 h 609600"/>
                    <a:gd name="connsiteX2" fmla="*/ 265044 w 2438400"/>
                    <a:gd name="connsiteY2" fmla="*/ 291548 h 609600"/>
                    <a:gd name="connsiteX3" fmla="*/ 530087 w 2438400"/>
                    <a:gd name="connsiteY3" fmla="*/ 212034 h 609600"/>
                    <a:gd name="connsiteX4" fmla="*/ 1073426 w 2438400"/>
                    <a:gd name="connsiteY4" fmla="*/ 198783 h 609600"/>
                    <a:gd name="connsiteX5" fmla="*/ 1590261 w 2438400"/>
                    <a:gd name="connsiteY5" fmla="*/ 198783 h 609600"/>
                    <a:gd name="connsiteX6" fmla="*/ 2014331 w 2438400"/>
                    <a:gd name="connsiteY6" fmla="*/ 198783 h 609600"/>
                    <a:gd name="connsiteX7" fmla="*/ 2199861 w 2438400"/>
                    <a:gd name="connsiteY7" fmla="*/ 132522 h 609600"/>
                    <a:gd name="connsiteX8" fmla="*/ 2438400 w 2438400"/>
                    <a:gd name="connsiteY8" fmla="*/ 0 h 609600"/>
                    <a:gd name="connsiteX0" fmla="*/ 0 w 2438400"/>
                    <a:gd name="connsiteY0" fmla="*/ 609600 h 609600"/>
                    <a:gd name="connsiteX1" fmla="*/ 92766 w 2438400"/>
                    <a:gd name="connsiteY1" fmla="*/ 437322 h 609600"/>
                    <a:gd name="connsiteX2" fmla="*/ 265044 w 2438400"/>
                    <a:gd name="connsiteY2" fmla="*/ 291548 h 609600"/>
                    <a:gd name="connsiteX3" fmla="*/ 530087 w 2438400"/>
                    <a:gd name="connsiteY3" fmla="*/ 212034 h 609600"/>
                    <a:gd name="connsiteX4" fmla="*/ 1073426 w 2438400"/>
                    <a:gd name="connsiteY4" fmla="*/ 198783 h 609600"/>
                    <a:gd name="connsiteX5" fmla="*/ 1590261 w 2438400"/>
                    <a:gd name="connsiteY5" fmla="*/ 198783 h 609600"/>
                    <a:gd name="connsiteX6" fmla="*/ 2014331 w 2438400"/>
                    <a:gd name="connsiteY6" fmla="*/ 198783 h 609600"/>
                    <a:gd name="connsiteX7" fmla="*/ 2279374 w 2438400"/>
                    <a:gd name="connsiteY7" fmla="*/ 159026 h 609600"/>
                    <a:gd name="connsiteX8" fmla="*/ 2438400 w 2438400"/>
                    <a:gd name="connsiteY8" fmla="*/ 0 h 609600"/>
                    <a:gd name="connsiteX0" fmla="*/ 0 w 2438400"/>
                    <a:gd name="connsiteY0" fmla="*/ 609600 h 609600"/>
                    <a:gd name="connsiteX1" fmla="*/ 92766 w 2438400"/>
                    <a:gd name="connsiteY1" fmla="*/ 437322 h 609600"/>
                    <a:gd name="connsiteX2" fmla="*/ 265044 w 2438400"/>
                    <a:gd name="connsiteY2" fmla="*/ 291548 h 609600"/>
                    <a:gd name="connsiteX3" fmla="*/ 530087 w 2438400"/>
                    <a:gd name="connsiteY3" fmla="*/ 212034 h 609600"/>
                    <a:gd name="connsiteX4" fmla="*/ 1073426 w 2438400"/>
                    <a:gd name="connsiteY4" fmla="*/ 198783 h 609600"/>
                    <a:gd name="connsiteX5" fmla="*/ 1590261 w 2438400"/>
                    <a:gd name="connsiteY5" fmla="*/ 198783 h 609600"/>
                    <a:gd name="connsiteX6" fmla="*/ 1974574 w 2438400"/>
                    <a:gd name="connsiteY6" fmla="*/ 225287 h 609600"/>
                    <a:gd name="connsiteX7" fmla="*/ 2279374 w 2438400"/>
                    <a:gd name="connsiteY7" fmla="*/ 159026 h 609600"/>
                    <a:gd name="connsiteX8" fmla="*/ 2438400 w 2438400"/>
                    <a:gd name="connsiteY8" fmla="*/ 0 h 609600"/>
                    <a:gd name="connsiteX0" fmla="*/ 0 w 2438400"/>
                    <a:gd name="connsiteY0" fmla="*/ 609600 h 609600"/>
                    <a:gd name="connsiteX1" fmla="*/ 92766 w 2438400"/>
                    <a:gd name="connsiteY1" fmla="*/ 437322 h 609600"/>
                    <a:gd name="connsiteX2" fmla="*/ 265044 w 2438400"/>
                    <a:gd name="connsiteY2" fmla="*/ 291548 h 609600"/>
                    <a:gd name="connsiteX3" fmla="*/ 530087 w 2438400"/>
                    <a:gd name="connsiteY3" fmla="*/ 212034 h 609600"/>
                    <a:gd name="connsiteX4" fmla="*/ 1073426 w 2438400"/>
                    <a:gd name="connsiteY4" fmla="*/ 198783 h 609600"/>
                    <a:gd name="connsiteX5" fmla="*/ 1563756 w 2438400"/>
                    <a:gd name="connsiteY5" fmla="*/ 251791 h 609600"/>
                    <a:gd name="connsiteX6" fmla="*/ 1974574 w 2438400"/>
                    <a:gd name="connsiteY6" fmla="*/ 225287 h 609600"/>
                    <a:gd name="connsiteX7" fmla="*/ 2279374 w 2438400"/>
                    <a:gd name="connsiteY7" fmla="*/ 159026 h 609600"/>
                    <a:gd name="connsiteX8" fmla="*/ 2438400 w 2438400"/>
                    <a:gd name="connsiteY8" fmla="*/ 0 h 609600"/>
                    <a:gd name="connsiteX0" fmla="*/ 0 w 2438400"/>
                    <a:gd name="connsiteY0" fmla="*/ 609600 h 609600"/>
                    <a:gd name="connsiteX1" fmla="*/ 92766 w 2438400"/>
                    <a:gd name="connsiteY1" fmla="*/ 437322 h 609600"/>
                    <a:gd name="connsiteX2" fmla="*/ 265044 w 2438400"/>
                    <a:gd name="connsiteY2" fmla="*/ 291548 h 609600"/>
                    <a:gd name="connsiteX3" fmla="*/ 530087 w 2438400"/>
                    <a:gd name="connsiteY3" fmla="*/ 212034 h 609600"/>
                    <a:gd name="connsiteX4" fmla="*/ 1020417 w 2438400"/>
                    <a:gd name="connsiteY4" fmla="*/ 265044 h 609600"/>
                    <a:gd name="connsiteX5" fmla="*/ 1563756 w 2438400"/>
                    <a:gd name="connsiteY5" fmla="*/ 251791 h 609600"/>
                    <a:gd name="connsiteX6" fmla="*/ 1974574 w 2438400"/>
                    <a:gd name="connsiteY6" fmla="*/ 225287 h 609600"/>
                    <a:gd name="connsiteX7" fmla="*/ 2279374 w 2438400"/>
                    <a:gd name="connsiteY7" fmla="*/ 159026 h 609600"/>
                    <a:gd name="connsiteX8" fmla="*/ 2438400 w 2438400"/>
                    <a:gd name="connsiteY8" fmla="*/ 0 h 609600"/>
                    <a:gd name="connsiteX0" fmla="*/ 0 w 2438400"/>
                    <a:gd name="connsiteY0" fmla="*/ 609600 h 609600"/>
                    <a:gd name="connsiteX1" fmla="*/ 92766 w 2438400"/>
                    <a:gd name="connsiteY1" fmla="*/ 437322 h 609600"/>
                    <a:gd name="connsiteX2" fmla="*/ 265044 w 2438400"/>
                    <a:gd name="connsiteY2" fmla="*/ 291548 h 609600"/>
                    <a:gd name="connsiteX3" fmla="*/ 516835 w 2438400"/>
                    <a:gd name="connsiteY3" fmla="*/ 291547 h 609600"/>
                    <a:gd name="connsiteX4" fmla="*/ 1020417 w 2438400"/>
                    <a:gd name="connsiteY4" fmla="*/ 265044 h 609600"/>
                    <a:gd name="connsiteX5" fmla="*/ 1563756 w 2438400"/>
                    <a:gd name="connsiteY5" fmla="*/ 251791 h 609600"/>
                    <a:gd name="connsiteX6" fmla="*/ 1974574 w 2438400"/>
                    <a:gd name="connsiteY6" fmla="*/ 225287 h 609600"/>
                    <a:gd name="connsiteX7" fmla="*/ 2279374 w 2438400"/>
                    <a:gd name="connsiteY7" fmla="*/ 159026 h 609600"/>
                    <a:gd name="connsiteX8" fmla="*/ 2438400 w 2438400"/>
                    <a:gd name="connsiteY8" fmla="*/ 0 h 609600"/>
                    <a:gd name="connsiteX0" fmla="*/ 0 w 2438400"/>
                    <a:gd name="connsiteY0" fmla="*/ 609600 h 609600"/>
                    <a:gd name="connsiteX1" fmla="*/ 92766 w 2438400"/>
                    <a:gd name="connsiteY1" fmla="*/ 437322 h 609600"/>
                    <a:gd name="connsiteX2" fmla="*/ 265044 w 2438400"/>
                    <a:gd name="connsiteY2" fmla="*/ 357809 h 609600"/>
                    <a:gd name="connsiteX3" fmla="*/ 516835 w 2438400"/>
                    <a:gd name="connsiteY3" fmla="*/ 291547 h 609600"/>
                    <a:gd name="connsiteX4" fmla="*/ 1020417 w 2438400"/>
                    <a:gd name="connsiteY4" fmla="*/ 265044 h 609600"/>
                    <a:gd name="connsiteX5" fmla="*/ 1563756 w 2438400"/>
                    <a:gd name="connsiteY5" fmla="*/ 251791 h 609600"/>
                    <a:gd name="connsiteX6" fmla="*/ 1974574 w 2438400"/>
                    <a:gd name="connsiteY6" fmla="*/ 225287 h 609600"/>
                    <a:gd name="connsiteX7" fmla="*/ 2279374 w 2438400"/>
                    <a:gd name="connsiteY7" fmla="*/ 159026 h 609600"/>
                    <a:gd name="connsiteX8" fmla="*/ 2438400 w 2438400"/>
                    <a:gd name="connsiteY8" fmla="*/ 0 h 609600"/>
                    <a:gd name="connsiteX0" fmla="*/ 0 w 2438400"/>
                    <a:gd name="connsiteY0" fmla="*/ 609600 h 609600"/>
                    <a:gd name="connsiteX1" fmla="*/ 119271 w 2438400"/>
                    <a:gd name="connsiteY1" fmla="*/ 463826 h 609600"/>
                    <a:gd name="connsiteX2" fmla="*/ 265044 w 2438400"/>
                    <a:gd name="connsiteY2" fmla="*/ 357809 h 609600"/>
                    <a:gd name="connsiteX3" fmla="*/ 516835 w 2438400"/>
                    <a:gd name="connsiteY3" fmla="*/ 291547 h 609600"/>
                    <a:gd name="connsiteX4" fmla="*/ 1020417 w 2438400"/>
                    <a:gd name="connsiteY4" fmla="*/ 265044 h 609600"/>
                    <a:gd name="connsiteX5" fmla="*/ 1563756 w 2438400"/>
                    <a:gd name="connsiteY5" fmla="*/ 251791 h 609600"/>
                    <a:gd name="connsiteX6" fmla="*/ 1974574 w 2438400"/>
                    <a:gd name="connsiteY6" fmla="*/ 225287 h 609600"/>
                    <a:gd name="connsiteX7" fmla="*/ 2279374 w 2438400"/>
                    <a:gd name="connsiteY7" fmla="*/ 159026 h 609600"/>
                    <a:gd name="connsiteX8" fmla="*/ 2438400 w 2438400"/>
                    <a:gd name="connsiteY8" fmla="*/ 0 h 609600"/>
                    <a:gd name="connsiteX0" fmla="*/ 0 w 2438400"/>
                    <a:gd name="connsiteY0" fmla="*/ 609600 h 609600"/>
                    <a:gd name="connsiteX1" fmla="*/ 119271 w 2438400"/>
                    <a:gd name="connsiteY1" fmla="*/ 463826 h 609600"/>
                    <a:gd name="connsiteX2" fmla="*/ 265044 w 2438400"/>
                    <a:gd name="connsiteY2" fmla="*/ 357809 h 609600"/>
                    <a:gd name="connsiteX3" fmla="*/ 516835 w 2438400"/>
                    <a:gd name="connsiteY3" fmla="*/ 291547 h 609600"/>
                    <a:gd name="connsiteX4" fmla="*/ 1020417 w 2438400"/>
                    <a:gd name="connsiteY4" fmla="*/ 265044 h 609600"/>
                    <a:gd name="connsiteX5" fmla="*/ 1563756 w 2438400"/>
                    <a:gd name="connsiteY5" fmla="*/ 251791 h 609600"/>
                    <a:gd name="connsiteX6" fmla="*/ 1974574 w 2438400"/>
                    <a:gd name="connsiteY6" fmla="*/ 225287 h 609600"/>
                    <a:gd name="connsiteX7" fmla="*/ 2292627 w 2438400"/>
                    <a:gd name="connsiteY7" fmla="*/ 185530 h 609600"/>
                    <a:gd name="connsiteX8" fmla="*/ 2438400 w 2438400"/>
                    <a:gd name="connsiteY8" fmla="*/ 0 h 609600"/>
                    <a:gd name="connsiteX0" fmla="*/ 0 w 2451652"/>
                    <a:gd name="connsiteY0" fmla="*/ 622852 h 622852"/>
                    <a:gd name="connsiteX1" fmla="*/ 119271 w 2451652"/>
                    <a:gd name="connsiteY1" fmla="*/ 477078 h 622852"/>
                    <a:gd name="connsiteX2" fmla="*/ 265044 w 2451652"/>
                    <a:gd name="connsiteY2" fmla="*/ 371061 h 622852"/>
                    <a:gd name="connsiteX3" fmla="*/ 516835 w 2451652"/>
                    <a:gd name="connsiteY3" fmla="*/ 304799 h 622852"/>
                    <a:gd name="connsiteX4" fmla="*/ 1020417 w 2451652"/>
                    <a:gd name="connsiteY4" fmla="*/ 278296 h 622852"/>
                    <a:gd name="connsiteX5" fmla="*/ 1563756 w 2451652"/>
                    <a:gd name="connsiteY5" fmla="*/ 265043 h 622852"/>
                    <a:gd name="connsiteX6" fmla="*/ 1974574 w 2451652"/>
                    <a:gd name="connsiteY6" fmla="*/ 238539 h 622852"/>
                    <a:gd name="connsiteX7" fmla="*/ 2292627 w 2451652"/>
                    <a:gd name="connsiteY7" fmla="*/ 198782 h 622852"/>
                    <a:gd name="connsiteX8" fmla="*/ 2451652 w 2451652"/>
                    <a:gd name="connsiteY8" fmla="*/ 0 h 622852"/>
                    <a:gd name="connsiteX0" fmla="*/ 0 w 2464904"/>
                    <a:gd name="connsiteY0" fmla="*/ 583096 h 583096"/>
                    <a:gd name="connsiteX1" fmla="*/ 119271 w 2464904"/>
                    <a:gd name="connsiteY1" fmla="*/ 437322 h 583096"/>
                    <a:gd name="connsiteX2" fmla="*/ 265044 w 2464904"/>
                    <a:gd name="connsiteY2" fmla="*/ 331305 h 583096"/>
                    <a:gd name="connsiteX3" fmla="*/ 516835 w 2464904"/>
                    <a:gd name="connsiteY3" fmla="*/ 265043 h 583096"/>
                    <a:gd name="connsiteX4" fmla="*/ 1020417 w 2464904"/>
                    <a:gd name="connsiteY4" fmla="*/ 238540 h 583096"/>
                    <a:gd name="connsiteX5" fmla="*/ 1563756 w 2464904"/>
                    <a:gd name="connsiteY5" fmla="*/ 225287 h 583096"/>
                    <a:gd name="connsiteX6" fmla="*/ 1974574 w 2464904"/>
                    <a:gd name="connsiteY6" fmla="*/ 198783 h 583096"/>
                    <a:gd name="connsiteX7" fmla="*/ 2292627 w 2464904"/>
                    <a:gd name="connsiteY7" fmla="*/ 159026 h 583096"/>
                    <a:gd name="connsiteX8" fmla="*/ 2464904 w 2464904"/>
                    <a:gd name="connsiteY8" fmla="*/ 0 h 583096"/>
                    <a:gd name="connsiteX0" fmla="*/ 0 w 2517912"/>
                    <a:gd name="connsiteY0" fmla="*/ 490331 h 490331"/>
                    <a:gd name="connsiteX1" fmla="*/ 119271 w 2517912"/>
                    <a:gd name="connsiteY1" fmla="*/ 344557 h 490331"/>
                    <a:gd name="connsiteX2" fmla="*/ 265044 w 2517912"/>
                    <a:gd name="connsiteY2" fmla="*/ 238540 h 490331"/>
                    <a:gd name="connsiteX3" fmla="*/ 516835 w 2517912"/>
                    <a:gd name="connsiteY3" fmla="*/ 172278 h 490331"/>
                    <a:gd name="connsiteX4" fmla="*/ 1020417 w 2517912"/>
                    <a:gd name="connsiteY4" fmla="*/ 145775 h 490331"/>
                    <a:gd name="connsiteX5" fmla="*/ 1563756 w 2517912"/>
                    <a:gd name="connsiteY5" fmla="*/ 132522 h 490331"/>
                    <a:gd name="connsiteX6" fmla="*/ 1974574 w 2517912"/>
                    <a:gd name="connsiteY6" fmla="*/ 106018 h 490331"/>
                    <a:gd name="connsiteX7" fmla="*/ 2292627 w 2517912"/>
                    <a:gd name="connsiteY7" fmla="*/ 66261 h 490331"/>
                    <a:gd name="connsiteX8" fmla="*/ 2517912 w 2517912"/>
                    <a:gd name="connsiteY8" fmla="*/ 0 h 490331"/>
                    <a:gd name="connsiteX0" fmla="*/ 0 w 2504660"/>
                    <a:gd name="connsiteY0" fmla="*/ 450575 h 450575"/>
                    <a:gd name="connsiteX1" fmla="*/ 119271 w 2504660"/>
                    <a:gd name="connsiteY1" fmla="*/ 304801 h 450575"/>
                    <a:gd name="connsiteX2" fmla="*/ 265044 w 2504660"/>
                    <a:gd name="connsiteY2" fmla="*/ 198784 h 450575"/>
                    <a:gd name="connsiteX3" fmla="*/ 516835 w 2504660"/>
                    <a:gd name="connsiteY3" fmla="*/ 132522 h 450575"/>
                    <a:gd name="connsiteX4" fmla="*/ 1020417 w 2504660"/>
                    <a:gd name="connsiteY4" fmla="*/ 106019 h 450575"/>
                    <a:gd name="connsiteX5" fmla="*/ 1563756 w 2504660"/>
                    <a:gd name="connsiteY5" fmla="*/ 92766 h 450575"/>
                    <a:gd name="connsiteX6" fmla="*/ 1974574 w 2504660"/>
                    <a:gd name="connsiteY6" fmla="*/ 66262 h 450575"/>
                    <a:gd name="connsiteX7" fmla="*/ 2292627 w 2504660"/>
                    <a:gd name="connsiteY7" fmla="*/ 26505 h 450575"/>
                    <a:gd name="connsiteX8" fmla="*/ 2504660 w 2504660"/>
                    <a:gd name="connsiteY8" fmla="*/ 0 h 450575"/>
                    <a:gd name="connsiteX0" fmla="*/ 0 w 2504660"/>
                    <a:gd name="connsiteY0" fmla="*/ 450575 h 450575"/>
                    <a:gd name="connsiteX1" fmla="*/ 119271 w 2504660"/>
                    <a:gd name="connsiteY1" fmla="*/ 304801 h 450575"/>
                    <a:gd name="connsiteX2" fmla="*/ 265044 w 2504660"/>
                    <a:gd name="connsiteY2" fmla="*/ 198784 h 450575"/>
                    <a:gd name="connsiteX3" fmla="*/ 516835 w 2504660"/>
                    <a:gd name="connsiteY3" fmla="*/ 132522 h 450575"/>
                    <a:gd name="connsiteX4" fmla="*/ 1020417 w 2504660"/>
                    <a:gd name="connsiteY4" fmla="*/ 106019 h 450575"/>
                    <a:gd name="connsiteX5" fmla="*/ 1563756 w 2504660"/>
                    <a:gd name="connsiteY5" fmla="*/ 92766 h 450575"/>
                    <a:gd name="connsiteX6" fmla="*/ 1974574 w 2504660"/>
                    <a:gd name="connsiteY6" fmla="*/ 66262 h 450575"/>
                    <a:gd name="connsiteX7" fmla="*/ 2292627 w 2504660"/>
                    <a:gd name="connsiteY7" fmla="*/ 26505 h 450575"/>
                    <a:gd name="connsiteX8" fmla="*/ 2504660 w 2504660"/>
                    <a:gd name="connsiteY8" fmla="*/ 0 h 450575"/>
                    <a:gd name="connsiteX0" fmla="*/ 0 w 2504660"/>
                    <a:gd name="connsiteY0" fmla="*/ 450575 h 450575"/>
                    <a:gd name="connsiteX1" fmla="*/ 119271 w 2504660"/>
                    <a:gd name="connsiteY1" fmla="*/ 304801 h 450575"/>
                    <a:gd name="connsiteX2" fmla="*/ 265044 w 2504660"/>
                    <a:gd name="connsiteY2" fmla="*/ 198784 h 450575"/>
                    <a:gd name="connsiteX3" fmla="*/ 516835 w 2504660"/>
                    <a:gd name="connsiteY3" fmla="*/ 132522 h 450575"/>
                    <a:gd name="connsiteX4" fmla="*/ 1020417 w 2504660"/>
                    <a:gd name="connsiteY4" fmla="*/ 106019 h 450575"/>
                    <a:gd name="connsiteX5" fmla="*/ 1563756 w 2504660"/>
                    <a:gd name="connsiteY5" fmla="*/ 92766 h 450575"/>
                    <a:gd name="connsiteX6" fmla="*/ 1974574 w 2504660"/>
                    <a:gd name="connsiteY6" fmla="*/ 66262 h 450575"/>
                    <a:gd name="connsiteX7" fmla="*/ 2184285 w 2504660"/>
                    <a:gd name="connsiteY7" fmla="*/ 39506 h 450575"/>
                    <a:gd name="connsiteX8" fmla="*/ 2504660 w 2504660"/>
                    <a:gd name="connsiteY8" fmla="*/ 0 h 450575"/>
                    <a:gd name="connsiteX0" fmla="*/ 0 w 2504660"/>
                    <a:gd name="connsiteY0" fmla="*/ 450575 h 450575"/>
                    <a:gd name="connsiteX1" fmla="*/ 119271 w 2504660"/>
                    <a:gd name="connsiteY1" fmla="*/ 304801 h 450575"/>
                    <a:gd name="connsiteX2" fmla="*/ 265044 w 2504660"/>
                    <a:gd name="connsiteY2" fmla="*/ 198784 h 450575"/>
                    <a:gd name="connsiteX3" fmla="*/ 516835 w 2504660"/>
                    <a:gd name="connsiteY3" fmla="*/ 132522 h 450575"/>
                    <a:gd name="connsiteX4" fmla="*/ 1020417 w 2504660"/>
                    <a:gd name="connsiteY4" fmla="*/ 106019 h 450575"/>
                    <a:gd name="connsiteX5" fmla="*/ 1563756 w 2504660"/>
                    <a:gd name="connsiteY5" fmla="*/ 92766 h 450575"/>
                    <a:gd name="connsiteX6" fmla="*/ 1965906 w 2504660"/>
                    <a:gd name="connsiteY6" fmla="*/ 53261 h 450575"/>
                    <a:gd name="connsiteX7" fmla="*/ 2184285 w 2504660"/>
                    <a:gd name="connsiteY7" fmla="*/ 39506 h 450575"/>
                    <a:gd name="connsiteX8" fmla="*/ 2504660 w 2504660"/>
                    <a:gd name="connsiteY8" fmla="*/ 0 h 450575"/>
                    <a:gd name="connsiteX0" fmla="*/ 0 w 2504660"/>
                    <a:gd name="connsiteY0" fmla="*/ 450575 h 450575"/>
                    <a:gd name="connsiteX1" fmla="*/ 119271 w 2504660"/>
                    <a:gd name="connsiteY1" fmla="*/ 304801 h 450575"/>
                    <a:gd name="connsiteX2" fmla="*/ 265044 w 2504660"/>
                    <a:gd name="connsiteY2" fmla="*/ 198784 h 450575"/>
                    <a:gd name="connsiteX3" fmla="*/ 516835 w 2504660"/>
                    <a:gd name="connsiteY3" fmla="*/ 132522 h 450575"/>
                    <a:gd name="connsiteX4" fmla="*/ 1020417 w 2504660"/>
                    <a:gd name="connsiteY4" fmla="*/ 106019 h 450575"/>
                    <a:gd name="connsiteX5" fmla="*/ 1563756 w 2504660"/>
                    <a:gd name="connsiteY5" fmla="*/ 75432 h 450575"/>
                    <a:gd name="connsiteX6" fmla="*/ 1965906 w 2504660"/>
                    <a:gd name="connsiteY6" fmla="*/ 53261 h 450575"/>
                    <a:gd name="connsiteX7" fmla="*/ 2184285 w 2504660"/>
                    <a:gd name="connsiteY7" fmla="*/ 39506 h 450575"/>
                    <a:gd name="connsiteX8" fmla="*/ 2504660 w 2504660"/>
                    <a:gd name="connsiteY8" fmla="*/ 0 h 450575"/>
                    <a:gd name="connsiteX0" fmla="*/ 0 w 2504660"/>
                    <a:gd name="connsiteY0" fmla="*/ 450575 h 450575"/>
                    <a:gd name="connsiteX1" fmla="*/ 106270 w 2504660"/>
                    <a:gd name="connsiteY1" fmla="*/ 291800 h 450575"/>
                    <a:gd name="connsiteX2" fmla="*/ 265044 w 2504660"/>
                    <a:gd name="connsiteY2" fmla="*/ 198784 h 450575"/>
                    <a:gd name="connsiteX3" fmla="*/ 516835 w 2504660"/>
                    <a:gd name="connsiteY3" fmla="*/ 132522 h 450575"/>
                    <a:gd name="connsiteX4" fmla="*/ 1020417 w 2504660"/>
                    <a:gd name="connsiteY4" fmla="*/ 106019 h 450575"/>
                    <a:gd name="connsiteX5" fmla="*/ 1563756 w 2504660"/>
                    <a:gd name="connsiteY5" fmla="*/ 75432 h 450575"/>
                    <a:gd name="connsiteX6" fmla="*/ 1965906 w 2504660"/>
                    <a:gd name="connsiteY6" fmla="*/ 53261 h 450575"/>
                    <a:gd name="connsiteX7" fmla="*/ 2184285 w 2504660"/>
                    <a:gd name="connsiteY7" fmla="*/ 39506 h 450575"/>
                    <a:gd name="connsiteX8" fmla="*/ 2504660 w 2504660"/>
                    <a:gd name="connsiteY8" fmla="*/ 0 h 450575"/>
                    <a:gd name="connsiteX0" fmla="*/ 0 w 2504660"/>
                    <a:gd name="connsiteY0" fmla="*/ 450575 h 450575"/>
                    <a:gd name="connsiteX1" fmla="*/ 106270 w 2504660"/>
                    <a:gd name="connsiteY1" fmla="*/ 291800 h 450575"/>
                    <a:gd name="connsiteX2" fmla="*/ 265044 w 2504660"/>
                    <a:gd name="connsiteY2" fmla="*/ 198784 h 450575"/>
                    <a:gd name="connsiteX3" fmla="*/ 516835 w 2504660"/>
                    <a:gd name="connsiteY3" fmla="*/ 132522 h 450575"/>
                    <a:gd name="connsiteX4" fmla="*/ 1020417 w 2504660"/>
                    <a:gd name="connsiteY4" fmla="*/ 106019 h 450575"/>
                    <a:gd name="connsiteX5" fmla="*/ 1563756 w 2504660"/>
                    <a:gd name="connsiteY5" fmla="*/ 75432 h 450575"/>
                    <a:gd name="connsiteX6" fmla="*/ 1965906 w 2504660"/>
                    <a:gd name="connsiteY6" fmla="*/ 53261 h 450575"/>
                    <a:gd name="connsiteX7" fmla="*/ 2263648 w 2504660"/>
                    <a:gd name="connsiteY7" fmla="*/ 22171 h 450575"/>
                    <a:gd name="connsiteX8" fmla="*/ 2504660 w 2504660"/>
                    <a:gd name="connsiteY8" fmla="*/ 0 h 450575"/>
                    <a:gd name="connsiteX0" fmla="*/ 0 w 2504660"/>
                    <a:gd name="connsiteY0" fmla="*/ 450575 h 450575"/>
                    <a:gd name="connsiteX1" fmla="*/ 106270 w 2504660"/>
                    <a:gd name="connsiteY1" fmla="*/ 291800 h 450575"/>
                    <a:gd name="connsiteX2" fmla="*/ 265044 w 2504660"/>
                    <a:gd name="connsiteY2" fmla="*/ 198784 h 450575"/>
                    <a:gd name="connsiteX3" fmla="*/ 516835 w 2504660"/>
                    <a:gd name="connsiteY3" fmla="*/ 132522 h 450575"/>
                    <a:gd name="connsiteX4" fmla="*/ 1020417 w 2504660"/>
                    <a:gd name="connsiteY4" fmla="*/ 106019 h 450575"/>
                    <a:gd name="connsiteX5" fmla="*/ 1563756 w 2504660"/>
                    <a:gd name="connsiteY5" fmla="*/ 75432 h 450575"/>
                    <a:gd name="connsiteX6" fmla="*/ 1965906 w 2504660"/>
                    <a:gd name="connsiteY6" fmla="*/ 53261 h 450575"/>
                    <a:gd name="connsiteX7" fmla="*/ 2268058 w 2504660"/>
                    <a:gd name="connsiteY7" fmla="*/ 30839 h 450575"/>
                    <a:gd name="connsiteX8" fmla="*/ 2504660 w 2504660"/>
                    <a:gd name="connsiteY8" fmla="*/ 0 h 450575"/>
                    <a:gd name="connsiteX0" fmla="*/ 0 w 2504660"/>
                    <a:gd name="connsiteY0" fmla="*/ 446241 h 446241"/>
                    <a:gd name="connsiteX1" fmla="*/ 106270 w 2504660"/>
                    <a:gd name="connsiteY1" fmla="*/ 287466 h 446241"/>
                    <a:gd name="connsiteX2" fmla="*/ 265044 w 2504660"/>
                    <a:gd name="connsiteY2" fmla="*/ 194450 h 446241"/>
                    <a:gd name="connsiteX3" fmla="*/ 516835 w 2504660"/>
                    <a:gd name="connsiteY3" fmla="*/ 128188 h 446241"/>
                    <a:gd name="connsiteX4" fmla="*/ 1020417 w 2504660"/>
                    <a:gd name="connsiteY4" fmla="*/ 101685 h 446241"/>
                    <a:gd name="connsiteX5" fmla="*/ 1563756 w 2504660"/>
                    <a:gd name="connsiteY5" fmla="*/ 71098 h 446241"/>
                    <a:gd name="connsiteX6" fmla="*/ 1965906 w 2504660"/>
                    <a:gd name="connsiteY6" fmla="*/ 48927 h 446241"/>
                    <a:gd name="connsiteX7" fmla="*/ 2268058 w 2504660"/>
                    <a:gd name="connsiteY7" fmla="*/ 26505 h 446241"/>
                    <a:gd name="connsiteX8" fmla="*/ 2504660 w 2504660"/>
                    <a:gd name="connsiteY8" fmla="*/ 0 h 446241"/>
                    <a:gd name="connsiteX0" fmla="*/ 0 w 2504660"/>
                    <a:gd name="connsiteY0" fmla="*/ 446241 h 446241"/>
                    <a:gd name="connsiteX1" fmla="*/ 106270 w 2504660"/>
                    <a:gd name="connsiteY1" fmla="*/ 287466 h 446241"/>
                    <a:gd name="connsiteX2" fmla="*/ 265044 w 2504660"/>
                    <a:gd name="connsiteY2" fmla="*/ 194450 h 446241"/>
                    <a:gd name="connsiteX3" fmla="*/ 516835 w 2504660"/>
                    <a:gd name="connsiteY3" fmla="*/ 128188 h 446241"/>
                    <a:gd name="connsiteX4" fmla="*/ 1020417 w 2504660"/>
                    <a:gd name="connsiteY4" fmla="*/ 101685 h 446241"/>
                    <a:gd name="connsiteX5" fmla="*/ 1563756 w 2504660"/>
                    <a:gd name="connsiteY5" fmla="*/ 71098 h 446241"/>
                    <a:gd name="connsiteX6" fmla="*/ 1965906 w 2504660"/>
                    <a:gd name="connsiteY6" fmla="*/ 48927 h 446241"/>
                    <a:gd name="connsiteX7" fmla="*/ 2268058 w 2504660"/>
                    <a:gd name="connsiteY7" fmla="*/ 26505 h 446241"/>
                    <a:gd name="connsiteX8" fmla="*/ 2504660 w 2504660"/>
                    <a:gd name="connsiteY8" fmla="*/ 0 h 446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4660" h="446241">
                      <a:moveTo>
                        <a:pt x="0" y="446241"/>
                      </a:moveTo>
                      <a:cubicBezTo>
                        <a:pt x="3313" y="393232"/>
                        <a:pt x="62096" y="329431"/>
                        <a:pt x="106270" y="287466"/>
                      </a:cubicBezTo>
                      <a:cubicBezTo>
                        <a:pt x="150444" y="245501"/>
                        <a:pt x="196617" y="220996"/>
                        <a:pt x="265044" y="194450"/>
                      </a:cubicBezTo>
                      <a:cubicBezTo>
                        <a:pt x="333472" y="167904"/>
                        <a:pt x="390940" y="143649"/>
                        <a:pt x="516835" y="128188"/>
                      </a:cubicBezTo>
                      <a:cubicBezTo>
                        <a:pt x="642730" y="112727"/>
                        <a:pt x="845930" y="111200"/>
                        <a:pt x="1020417" y="101685"/>
                      </a:cubicBezTo>
                      <a:lnTo>
                        <a:pt x="1563756" y="71098"/>
                      </a:lnTo>
                      <a:lnTo>
                        <a:pt x="1965906" y="48927"/>
                      </a:lnTo>
                      <a:cubicBezTo>
                        <a:pt x="2083290" y="41495"/>
                        <a:pt x="2178266" y="34659"/>
                        <a:pt x="2268058" y="26505"/>
                      </a:cubicBezTo>
                      <a:cubicBezTo>
                        <a:pt x="2357850" y="18351"/>
                        <a:pt x="2407728" y="10692"/>
                        <a:pt x="250466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sp>
            <p:nvSpPr>
              <p:cNvPr id="38" name="Arc 37">
                <a:extLst>
                  <a:ext uri="{FF2B5EF4-FFF2-40B4-BE49-F238E27FC236}">
                    <a16:creationId xmlns:a16="http://schemas.microsoft.com/office/drawing/2014/main" id="{79C1C1E1-BC9D-477B-A69D-5A30ABBA7F88}"/>
                  </a:ext>
                </a:extLst>
              </p:cNvPr>
              <p:cNvSpPr/>
              <p:nvPr/>
            </p:nvSpPr>
            <p:spPr>
              <a:xfrm rot="10800000">
                <a:off x="4017117" y="2964476"/>
                <a:ext cx="4584063" cy="640345"/>
              </a:xfrm>
              <a:prstGeom prst="arc">
                <a:avLst>
                  <a:gd name="adj1" fmla="val 10847985"/>
                  <a:gd name="adj2" fmla="val 13164918"/>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IQ"/>
              </a:p>
            </p:txBody>
          </p:sp>
        </p:grpSp>
        <p:cxnSp>
          <p:nvCxnSpPr>
            <p:cNvPr id="41" name="Straight Connector 40">
              <a:extLst>
                <a:ext uri="{FF2B5EF4-FFF2-40B4-BE49-F238E27FC236}">
                  <a16:creationId xmlns:a16="http://schemas.microsoft.com/office/drawing/2014/main" id="{6E162268-13A4-45D1-8C77-4B4A2B5CC836}"/>
                </a:ext>
              </a:extLst>
            </p:cNvPr>
            <p:cNvCxnSpPr/>
            <p:nvPr/>
          </p:nvCxnSpPr>
          <p:spPr>
            <a:xfrm>
              <a:off x="6237027" y="3645765"/>
              <a:ext cx="16377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53EFCDB-FEB0-42D7-9C70-93AE66193AF5}"/>
                </a:ext>
              </a:extLst>
            </p:cNvPr>
            <p:cNvCxnSpPr/>
            <p:nvPr/>
          </p:nvCxnSpPr>
          <p:spPr>
            <a:xfrm>
              <a:off x="6280999" y="3701609"/>
              <a:ext cx="78237"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Isosceles Triangle 43">
              <a:extLst>
                <a:ext uri="{FF2B5EF4-FFF2-40B4-BE49-F238E27FC236}">
                  <a16:creationId xmlns:a16="http://schemas.microsoft.com/office/drawing/2014/main" id="{49381ED5-AD2B-41F4-B68B-E85791836176}"/>
                </a:ext>
              </a:extLst>
            </p:cNvPr>
            <p:cNvSpPr/>
            <p:nvPr/>
          </p:nvSpPr>
          <p:spPr>
            <a:xfrm rot="10800000">
              <a:off x="6272502" y="3519518"/>
              <a:ext cx="86734" cy="75393"/>
            </a:xfrm>
            <a:prstGeom prst="triangle">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grpSp>
    </p:spTree>
    <p:extLst>
      <p:ext uri="{BB962C8B-B14F-4D97-AF65-F5344CB8AC3E}">
        <p14:creationId xmlns:p14="http://schemas.microsoft.com/office/powerpoint/2010/main" val="2253323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328</TotalTime>
  <Words>545</Words>
  <Application>Microsoft Office PowerPoint</Application>
  <PresentationFormat>Widescreen</PresentationFormat>
  <Paragraphs>115</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Cambria Math</vt:lpstr>
      <vt:lpstr>Tahoma</vt:lpstr>
      <vt:lpstr>Times New Roman</vt:lpstr>
      <vt:lpstr>Trebuchet MS</vt:lpstr>
      <vt:lpstr>Wingdings 3</vt:lpstr>
      <vt:lpstr>Facet</vt:lpstr>
      <vt:lpstr>HYDROLOGY</vt:lpstr>
      <vt:lpstr>Multiple wells and super position (steady state). </vt:lpstr>
      <vt:lpstr>PowerPoint Presentation</vt:lpstr>
      <vt:lpstr>Multiple wells and super position (transient stats) </vt:lpstr>
      <vt:lpstr>Example: after one year of pumping and recharging, calculate and plot the total hydraulic head distribution along the longitudinal axis of pumping and recharging well which are (1000 m) the aquifer transmissibility is 1000 m2/day and its storage coefficient is 0.0005 water is pumped from the pumping well at rate of 1000 m3/day and inject fully into the recharging well. The static piezometric surface Hwo = 50 m. </vt:lpstr>
      <vt:lpstr>solution</vt:lpstr>
      <vt:lpstr>Boundary aquifers (Impermeable boundary):</vt:lpstr>
      <vt:lpstr>PowerPoint Presentation</vt:lpstr>
      <vt:lpstr>Recharge Boundary.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HYDROLOGY</dc:title>
  <dc:creator>ياسر الربيعي</dc:creator>
  <cp:lastModifiedBy>Yasir Alrubaye</cp:lastModifiedBy>
  <cp:revision>52</cp:revision>
  <dcterms:created xsi:type="dcterms:W3CDTF">2016-09-09T11:22:01Z</dcterms:created>
  <dcterms:modified xsi:type="dcterms:W3CDTF">2017-12-15T18:03:33Z</dcterms:modified>
</cp:coreProperties>
</file>